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venir" panose="020B0604020202020204" charset="0"/>
      <p:regular r:id="rId18"/>
    </p:embeddedFont>
    <p:embeddedFont>
      <p:font typeface="Avenir Bold" panose="020B0604020202020204" charset="0"/>
      <p:regular r:id="rId19"/>
    </p:embeddedFont>
    <p:embeddedFont>
      <p:font typeface="Avenir Italic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50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jpeg"/><Relationship Id="rId5" Type="http://schemas.openxmlformats.org/officeDocument/2006/relationships/image" Target="../media/image10.svg"/><Relationship Id="rId10" Type="http://schemas.openxmlformats.org/officeDocument/2006/relationships/image" Target="../media/image13.jpeg"/><Relationship Id="rId4" Type="http://schemas.openxmlformats.org/officeDocument/2006/relationships/image" Target="../media/image9.pn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sp>
        <p:sp>
          <p:nvSpPr>
            <p:cNvPr id="4" name="TextBox 4"/>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981200" y="6267450"/>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4861560" y="5743191"/>
            <a:ext cx="7315200" cy="1719072"/>
          </a:xfrm>
          <a:custGeom>
            <a:avLst/>
            <a:gdLst/>
            <a:ahLst/>
            <a:cxnLst/>
            <a:rect l="l" t="t" r="r" b="b"/>
            <a:pathLst>
              <a:path w="7315200" h="1719072">
                <a:moveTo>
                  <a:pt x="0" y="0"/>
                </a:moveTo>
                <a:lnTo>
                  <a:pt x="7315200" y="0"/>
                </a:lnTo>
                <a:lnTo>
                  <a:pt x="7315200" y="1719072"/>
                </a:lnTo>
                <a:lnTo>
                  <a:pt x="0" y="17190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1981200" y="2365971"/>
            <a:ext cx="14714009" cy="2844833"/>
          </a:xfrm>
          <a:prstGeom prst="rect">
            <a:avLst/>
          </a:prstGeom>
        </p:spPr>
        <p:txBody>
          <a:bodyPr lIns="0" tIns="0" rIns="0" bIns="0" rtlCol="0" anchor="t">
            <a:spAutoFit/>
          </a:bodyPr>
          <a:lstStyle/>
          <a:p>
            <a:pPr algn="l">
              <a:lnSpc>
                <a:spcPts val="7001"/>
              </a:lnSpc>
            </a:pPr>
            <a:r>
              <a:rPr lang="en-US" sz="7001" b="1">
                <a:solidFill>
                  <a:srgbClr val="FFFFFF"/>
                </a:solidFill>
                <a:latin typeface="Avenir Bold"/>
                <a:ea typeface="Avenir Bold"/>
                <a:cs typeface="Avenir Bold"/>
                <a:sym typeface="Avenir Bold"/>
              </a:rPr>
              <a:t>REPLICATING AND EXTENDING THE TRADITIONAL PHASE VOCODER</a:t>
            </a:r>
          </a:p>
        </p:txBody>
      </p:sp>
      <p:sp>
        <p:nvSpPr>
          <p:cNvPr id="10" name="TextBox 10"/>
          <p:cNvSpPr txBox="1"/>
          <p:nvPr/>
        </p:nvSpPr>
        <p:spPr>
          <a:xfrm>
            <a:off x="10203684" y="6555102"/>
            <a:ext cx="5722116" cy="702316"/>
          </a:xfrm>
          <a:prstGeom prst="rect">
            <a:avLst/>
          </a:prstGeom>
        </p:spPr>
        <p:txBody>
          <a:bodyPr lIns="0" tIns="0" rIns="0" bIns="0" rtlCol="0" anchor="t">
            <a:spAutoFit/>
          </a:bodyPr>
          <a:lstStyle/>
          <a:p>
            <a:pPr algn="r">
              <a:lnSpc>
                <a:spcPts val="4730"/>
              </a:lnSpc>
            </a:pPr>
            <a:r>
              <a:rPr lang="en-US" sz="4300" i="1">
                <a:solidFill>
                  <a:srgbClr val="FFFFFF"/>
                </a:solidFill>
                <a:latin typeface="Avenir Italics"/>
                <a:ea typeface="Avenir Italics"/>
                <a:cs typeface="Avenir Italics"/>
                <a:sym typeface="Avenir Italics"/>
              </a:rPr>
              <a:t>Group 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41952" y="-6272700"/>
            <a:ext cx="7549097" cy="8444400"/>
            <a:chOff x="0" y="0"/>
            <a:chExt cx="10065462" cy="11259200"/>
          </a:xfrm>
        </p:grpSpPr>
        <p:sp>
          <p:nvSpPr>
            <p:cNvPr id="3" name="AutoShape 3"/>
            <p:cNvSpPr/>
            <p:nvPr/>
          </p:nvSpPr>
          <p:spPr>
            <a:xfrm flipV="1">
              <a:off x="23020" y="10735"/>
              <a:ext cx="5240240" cy="11237731"/>
            </a:xfrm>
            <a:prstGeom prst="line">
              <a:avLst/>
            </a:prstGeom>
            <a:ln w="50800" cap="flat">
              <a:solidFill>
                <a:srgbClr val="BBCBCD"/>
              </a:solidFill>
              <a:prstDash val="solid"/>
              <a:headEnd type="none" w="sm" len="sm"/>
              <a:tailEnd type="none" w="sm" len="sm"/>
            </a:ln>
          </p:spPr>
        </p:sp>
        <p:sp>
          <p:nvSpPr>
            <p:cNvPr id="4" name="AutoShape 4"/>
            <p:cNvSpPr/>
            <p:nvPr/>
          </p:nvSpPr>
          <p:spPr>
            <a:xfrm flipV="1">
              <a:off x="554040" y="10735"/>
              <a:ext cx="5240240" cy="11237731"/>
            </a:xfrm>
            <a:prstGeom prst="line">
              <a:avLst/>
            </a:prstGeom>
            <a:ln w="50800" cap="flat">
              <a:solidFill>
                <a:srgbClr val="BBCBCD"/>
              </a:solidFill>
              <a:prstDash val="solid"/>
              <a:headEnd type="none" w="sm" len="sm"/>
              <a:tailEnd type="none" w="sm" len="sm"/>
            </a:ln>
          </p:spPr>
        </p:sp>
        <p:sp>
          <p:nvSpPr>
            <p:cNvPr id="5" name="AutoShape 5"/>
            <p:cNvSpPr/>
            <p:nvPr/>
          </p:nvSpPr>
          <p:spPr>
            <a:xfrm flipV="1">
              <a:off x="1085061" y="10735"/>
              <a:ext cx="5240240" cy="11237731"/>
            </a:xfrm>
            <a:prstGeom prst="line">
              <a:avLst/>
            </a:prstGeom>
            <a:ln w="50800" cap="flat">
              <a:solidFill>
                <a:srgbClr val="BBCBCD"/>
              </a:solidFill>
              <a:prstDash val="solid"/>
              <a:headEnd type="none" w="sm" len="sm"/>
              <a:tailEnd type="none" w="sm" len="sm"/>
            </a:ln>
          </p:spPr>
        </p:sp>
        <p:sp>
          <p:nvSpPr>
            <p:cNvPr id="6" name="AutoShape 6"/>
            <p:cNvSpPr/>
            <p:nvPr/>
          </p:nvSpPr>
          <p:spPr>
            <a:xfrm flipV="1">
              <a:off x="1616081" y="10735"/>
              <a:ext cx="5240240" cy="11237731"/>
            </a:xfrm>
            <a:prstGeom prst="line">
              <a:avLst/>
            </a:prstGeom>
            <a:ln w="50800" cap="flat">
              <a:solidFill>
                <a:srgbClr val="BBCBCD"/>
              </a:solidFill>
              <a:prstDash val="solid"/>
              <a:headEnd type="none" w="sm" len="sm"/>
              <a:tailEnd type="none" w="sm" len="sm"/>
            </a:ln>
          </p:spPr>
        </p:sp>
        <p:sp>
          <p:nvSpPr>
            <p:cNvPr id="7" name="AutoShape 7"/>
            <p:cNvSpPr/>
            <p:nvPr/>
          </p:nvSpPr>
          <p:spPr>
            <a:xfrm flipV="1">
              <a:off x="2147101" y="10735"/>
              <a:ext cx="5240240" cy="11237731"/>
            </a:xfrm>
            <a:prstGeom prst="line">
              <a:avLst/>
            </a:prstGeom>
            <a:ln w="50800" cap="flat">
              <a:solidFill>
                <a:srgbClr val="BBCBCD"/>
              </a:solidFill>
              <a:prstDash val="solid"/>
              <a:headEnd type="none" w="sm" len="sm"/>
              <a:tailEnd type="none" w="sm" len="sm"/>
            </a:ln>
          </p:spPr>
        </p:sp>
        <p:sp>
          <p:nvSpPr>
            <p:cNvPr id="8" name="AutoShape 8"/>
            <p:cNvSpPr/>
            <p:nvPr/>
          </p:nvSpPr>
          <p:spPr>
            <a:xfrm flipV="1">
              <a:off x="2678121" y="10735"/>
              <a:ext cx="5240240" cy="11237731"/>
            </a:xfrm>
            <a:prstGeom prst="line">
              <a:avLst/>
            </a:prstGeom>
            <a:ln w="50800" cap="flat">
              <a:solidFill>
                <a:srgbClr val="BBCBCD"/>
              </a:solidFill>
              <a:prstDash val="solid"/>
              <a:headEnd type="none" w="sm" len="sm"/>
              <a:tailEnd type="none" w="sm" len="sm"/>
            </a:ln>
          </p:spPr>
        </p:sp>
        <p:sp>
          <p:nvSpPr>
            <p:cNvPr id="9" name="AutoShape 9"/>
            <p:cNvSpPr/>
            <p:nvPr/>
          </p:nvSpPr>
          <p:spPr>
            <a:xfrm flipV="1">
              <a:off x="3209142" y="10735"/>
              <a:ext cx="5240240" cy="11237731"/>
            </a:xfrm>
            <a:prstGeom prst="line">
              <a:avLst/>
            </a:prstGeom>
            <a:ln w="50800" cap="flat">
              <a:solidFill>
                <a:srgbClr val="BBCBCD"/>
              </a:solidFill>
              <a:prstDash val="solid"/>
              <a:headEnd type="none" w="sm" len="sm"/>
              <a:tailEnd type="none" w="sm" len="sm"/>
            </a:ln>
          </p:spPr>
        </p:sp>
        <p:sp>
          <p:nvSpPr>
            <p:cNvPr id="10" name="AutoShape 10"/>
            <p:cNvSpPr/>
            <p:nvPr/>
          </p:nvSpPr>
          <p:spPr>
            <a:xfrm flipV="1">
              <a:off x="3740162" y="10735"/>
              <a:ext cx="5240240" cy="11237731"/>
            </a:xfrm>
            <a:prstGeom prst="line">
              <a:avLst/>
            </a:prstGeom>
            <a:ln w="50800" cap="flat">
              <a:solidFill>
                <a:srgbClr val="BBCBCD"/>
              </a:solidFill>
              <a:prstDash val="solid"/>
              <a:headEnd type="none" w="sm" len="sm"/>
              <a:tailEnd type="none" w="sm" len="sm"/>
            </a:ln>
          </p:spPr>
        </p:sp>
        <p:sp>
          <p:nvSpPr>
            <p:cNvPr id="11" name="AutoShape 11"/>
            <p:cNvSpPr/>
            <p:nvPr/>
          </p:nvSpPr>
          <p:spPr>
            <a:xfrm flipV="1">
              <a:off x="4271182" y="10735"/>
              <a:ext cx="5240240" cy="11237731"/>
            </a:xfrm>
            <a:prstGeom prst="line">
              <a:avLst/>
            </a:prstGeom>
            <a:ln w="50800" cap="flat">
              <a:solidFill>
                <a:srgbClr val="BBCBCD"/>
              </a:solidFill>
              <a:prstDash val="solid"/>
              <a:headEnd type="none" w="sm" len="sm"/>
              <a:tailEnd type="none" w="sm" len="sm"/>
            </a:ln>
          </p:spPr>
        </p:sp>
        <p:sp>
          <p:nvSpPr>
            <p:cNvPr id="12" name="AutoShape 12"/>
            <p:cNvSpPr/>
            <p:nvPr/>
          </p:nvSpPr>
          <p:spPr>
            <a:xfrm flipV="1">
              <a:off x="4802202" y="10735"/>
              <a:ext cx="5240240" cy="11237731"/>
            </a:xfrm>
            <a:prstGeom prst="line">
              <a:avLst/>
            </a:prstGeom>
            <a:ln w="50800" cap="flat">
              <a:solidFill>
                <a:srgbClr val="BBCBCD"/>
              </a:solidFill>
              <a:prstDash val="solid"/>
              <a:headEnd type="none" w="sm" len="sm"/>
              <a:tailEnd type="none" w="sm" len="sm"/>
            </a:ln>
          </p:spPr>
        </p:sp>
      </p:grpSp>
      <p:grpSp>
        <p:nvGrpSpPr>
          <p:cNvPr id="13" name="Group 13"/>
          <p:cNvGrpSpPr/>
          <p:nvPr/>
        </p:nvGrpSpPr>
        <p:grpSpPr>
          <a:xfrm>
            <a:off x="-3393548" y="9258300"/>
            <a:ext cx="7549097" cy="8444400"/>
            <a:chOff x="0" y="0"/>
            <a:chExt cx="10065462" cy="11259200"/>
          </a:xfrm>
        </p:grpSpPr>
        <p:sp>
          <p:nvSpPr>
            <p:cNvPr id="14" name="AutoShape 14"/>
            <p:cNvSpPr/>
            <p:nvPr/>
          </p:nvSpPr>
          <p:spPr>
            <a:xfrm flipV="1">
              <a:off x="23020" y="10735"/>
              <a:ext cx="5240240" cy="11237731"/>
            </a:xfrm>
            <a:prstGeom prst="line">
              <a:avLst/>
            </a:prstGeom>
            <a:ln w="50800" cap="flat">
              <a:solidFill>
                <a:srgbClr val="BBCBCD"/>
              </a:solidFill>
              <a:prstDash val="solid"/>
              <a:headEnd type="none" w="sm" len="sm"/>
              <a:tailEnd type="none" w="sm" len="sm"/>
            </a:ln>
          </p:spPr>
        </p:sp>
        <p:sp>
          <p:nvSpPr>
            <p:cNvPr id="15" name="AutoShape 15"/>
            <p:cNvSpPr/>
            <p:nvPr/>
          </p:nvSpPr>
          <p:spPr>
            <a:xfrm flipV="1">
              <a:off x="554040" y="10735"/>
              <a:ext cx="5240240" cy="11237731"/>
            </a:xfrm>
            <a:prstGeom prst="line">
              <a:avLst/>
            </a:prstGeom>
            <a:ln w="50800" cap="flat">
              <a:solidFill>
                <a:srgbClr val="BBCBCD"/>
              </a:solidFill>
              <a:prstDash val="solid"/>
              <a:headEnd type="none" w="sm" len="sm"/>
              <a:tailEnd type="none" w="sm" len="sm"/>
            </a:ln>
          </p:spPr>
        </p:sp>
        <p:sp>
          <p:nvSpPr>
            <p:cNvPr id="16" name="AutoShape 16"/>
            <p:cNvSpPr/>
            <p:nvPr/>
          </p:nvSpPr>
          <p:spPr>
            <a:xfrm flipV="1">
              <a:off x="1085061" y="10735"/>
              <a:ext cx="5240240" cy="11237731"/>
            </a:xfrm>
            <a:prstGeom prst="line">
              <a:avLst/>
            </a:prstGeom>
            <a:ln w="50800" cap="flat">
              <a:solidFill>
                <a:srgbClr val="BBCBCD"/>
              </a:solidFill>
              <a:prstDash val="solid"/>
              <a:headEnd type="none" w="sm" len="sm"/>
              <a:tailEnd type="none" w="sm" len="sm"/>
            </a:ln>
          </p:spPr>
        </p:sp>
        <p:sp>
          <p:nvSpPr>
            <p:cNvPr id="17" name="AutoShape 17"/>
            <p:cNvSpPr/>
            <p:nvPr/>
          </p:nvSpPr>
          <p:spPr>
            <a:xfrm flipV="1">
              <a:off x="1616081" y="10735"/>
              <a:ext cx="5240240" cy="11237731"/>
            </a:xfrm>
            <a:prstGeom prst="line">
              <a:avLst/>
            </a:prstGeom>
            <a:ln w="50800" cap="flat">
              <a:solidFill>
                <a:srgbClr val="BBCBCD"/>
              </a:solidFill>
              <a:prstDash val="solid"/>
              <a:headEnd type="none" w="sm" len="sm"/>
              <a:tailEnd type="none" w="sm" len="sm"/>
            </a:ln>
          </p:spPr>
        </p:sp>
        <p:sp>
          <p:nvSpPr>
            <p:cNvPr id="18" name="AutoShape 18"/>
            <p:cNvSpPr/>
            <p:nvPr/>
          </p:nvSpPr>
          <p:spPr>
            <a:xfrm flipV="1">
              <a:off x="2147101" y="10735"/>
              <a:ext cx="5240240" cy="11237731"/>
            </a:xfrm>
            <a:prstGeom prst="line">
              <a:avLst/>
            </a:prstGeom>
            <a:ln w="50800" cap="flat">
              <a:solidFill>
                <a:srgbClr val="BBCBCD"/>
              </a:solidFill>
              <a:prstDash val="solid"/>
              <a:headEnd type="none" w="sm" len="sm"/>
              <a:tailEnd type="none" w="sm" len="sm"/>
            </a:ln>
          </p:spPr>
        </p:sp>
        <p:sp>
          <p:nvSpPr>
            <p:cNvPr id="19" name="AutoShape 19"/>
            <p:cNvSpPr/>
            <p:nvPr/>
          </p:nvSpPr>
          <p:spPr>
            <a:xfrm flipV="1">
              <a:off x="2678121" y="10735"/>
              <a:ext cx="5240240" cy="11237731"/>
            </a:xfrm>
            <a:prstGeom prst="line">
              <a:avLst/>
            </a:prstGeom>
            <a:ln w="50800" cap="flat">
              <a:solidFill>
                <a:srgbClr val="BBCBCD"/>
              </a:solidFill>
              <a:prstDash val="solid"/>
              <a:headEnd type="none" w="sm" len="sm"/>
              <a:tailEnd type="none" w="sm" len="sm"/>
            </a:ln>
          </p:spPr>
        </p:sp>
        <p:sp>
          <p:nvSpPr>
            <p:cNvPr id="20" name="AutoShape 20"/>
            <p:cNvSpPr/>
            <p:nvPr/>
          </p:nvSpPr>
          <p:spPr>
            <a:xfrm flipV="1">
              <a:off x="3209142" y="10735"/>
              <a:ext cx="5240240" cy="11237731"/>
            </a:xfrm>
            <a:prstGeom prst="line">
              <a:avLst/>
            </a:prstGeom>
            <a:ln w="50800" cap="flat">
              <a:solidFill>
                <a:srgbClr val="BBCBCD"/>
              </a:solidFill>
              <a:prstDash val="solid"/>
              <a:headEnd type="none" w="sm" len="sm"/>
              <a:tailEnd type="none" w="sm" len="sm"/>
            </a:ln>
          </p:spPr>
        </p:sp>
        <p:sp>
          <p:nvSpPr>
            <p:cNvPr id="21" name="AutoShape 21"/>
            <p:cNvSpPr/>
            <p:nvPr/>
          </p:nvSpPr>
          <p:spPr>
            <a:xfrm flipV="1">
              <a:off x="3740162" y="10735"/>
              <a:ext cx="5240240" cy="11237731"/>
            </a:xfrm>
            <a:prstGeom prst="line">
              <a:avLst/>
            </a:prstGeom>
            <a:ln w="50800" cap="flat">
              <a:solidFill>
                <a:srgbClr val="BBCBCD"/>
              </a:solidFill>
              <a:prstDash val="solid"/>
              <a:headEnd type="none" w="sm" len="sm"/>
              <a:tailEnd type="none" w="sm" len="sm"/>
            </a:ln>
          </p:spPr>
        </p:sp>
        <p:sp>
          <p:nvSpPr>
            <p:cNvPr id="22" name="AutoShape 22"/>
            <p:cNvSpPr/>
            <p:nvPr/>
          </p:nvSpPr>
          <p:spPr>
            <a:xfrm flipV="1">
              <a:off x="4271182" y="10735"/>
              <a:ext cx="5240240" cy="11237731"/>
            </a:xfrm>
            <a:prstGeom prst="line">
              <a:avLst/>
            </a:prstGeom>
            <a:ln w="50800" cap="flat">
              <a:solidFill>
                <a:srgbClr val="BBCBCD"/>
              </a:solidFill>
              <a:prstDash val="solid"/>
              <a:headEnd type="none" w="sm" len="sm"/>
              <a:tailEnd type="none" w="sm" len="sm"/>
            </a:ln>
          </p:spPr>
        </p:sp>
        <p:sp>
          <p:nvSpPr>
            <p:cNvPr id="23" name="AutoShape 23"/>
            <p:cNvSpPr/>
            <p:nvPr/>
          </p:nvSpPr>
          <p:spPr>
            <a:xfrm flipV="1">
              <a:off x="4802202" y="10735"/>
              <a:ext cx="5240240" cy="11237731"/>
            </a:xfrm>
            <a:prstGeom prst="line">
              <a:avLst/>
            </a:prstGeom>
            <a:ln w="50800" cap="flat">
              <a:solidFill>
                <a:srgbClr val="BBCBCD"/>
              </a:solidFill>
              <a:prstDash val="solid"/>
              <a:headEnd type="none" w="sm" len="sm"/>
              <a:tailEnd type="none" w="sm" len="sm"/>
            </a:ln>
          </p:spPr>
        </p:sp>
      </p:grpSp>
      <p:sp>
        <p:nvSpPr>
          <p:cNvPr id="24" name="Freeform 24"/>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2"/>
            <a:stretch>
              <a:fillRect/>
            </a:stretch>
          </a:blipFill>
        </p:spPr>
      </p:sp>
      <p:sp>
        <p:nvSpPr>
          <p:cNvPr id="25" name="Freeform 25"/>
          <p:cNvSpPr/>
          <p:nvPr/>
        </p:nvSpPr>
        <p:spPr>
          <a:xfrm>
            <a:off x="2830839" y="2400591"/>
            <a:ext cx="12626321" cy="6628819"/>
          </a:xfrm>
          <a:custGeom>
            <a:avLst/>
            <a:gdLst/>
            <a:ahLst/>
            <a:cxnLst/>
            <a:rect l="l" t="t" r="r" b="b"/>
            <a:pathLst>
              <a:path w="12626321" h="6628819">
                <a:moveTo>
                  <a:pt x="0" y="0"/>
                </a:moveTo>
                <a:lnTo>
                  <a:pt x="12626322" y="0"/>
                </a:lnTo>
                <a:lnTo>
                  <a:pt x="12626322" y="6628818"/>
                </a:lnTo>
                <a:lnTo>
                  <a:pt x="0" y="6628818"/>
                </a:lnTo>
                <a:lnTo>
                  <a:pt x="0" y="0"/>
                </a:lnTo>
                <a:close/>
              </a:path>
            </a:pathLst>
          </a:custGeom>
          <a:blipFill>
            <a:blip r:embed="rId3"/>
            <a:stretch>
              <a:fillRect/>
            </a:stretch>
          </a:blipFill>
        </p:spPr>
      </p:sp>
      <p:sp>
        <p:nvSpPr>
          <p:cNvPr id="26" name="TextBox 26"/>
          <p:cNvSpPr txBox="1"/>
          <p:nvPr/>
        </p:nvSpPr>
        <p:spPr>
          <a:xfrm>
            <a:off x="4560622" y="952500"/>
            <a:ext cx="9166757" cy="1219200"/>
          </a:xfrm>
          <a:prstGeom prst="rect">
            <a:avLst/>
          </a:prstGeom>
        </p:spPr>
        <p:txBody>
          <a:bodyPr lIns="0" tIns="0" rIns="0" bIns="0" rtlCol="0" anchor="t">
            <a:spAutoFit/>
          </a:bodyPr>
          <a:lstStyle/>
          <a:p>
            <a:pPr algn="ctr">
              <a:lnSpc>
                <a:spcPts val="8250"/>
              </a:lnSpc>
            </a:pPr>
            <a:r>
              <a:rPr lang="en-US" sz="7500" b="1">
                <a:solidFill>
                  <a:srgbClr val="438B95"/>
                </a:solidFill>
                <a:latin typeface="Avenir Bold"/>
                <a:ea typeface="Avenir Bold"/>
                <a:cs typeface="Avenir Bold"/>
                <a:sym typeface="Avenir Bold"/>
              </a:rPr>
              <a:t>GUI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41952" y="-6272700"/>
            <a:ext cx="7549097" cy="8444400"/>
            <a:chOff x="0" y="0"/>
            <a:chExt cx="10065462" cy="11259200"/>
          </a:xfrm>
        </p:grpSpPr>
        <p:sp>
          <p:nvSpPr>
            <p:cNvPr id="3" name="AutoShape 3"/>
            <p:cNvSpPr/>
            <p:nvPr/>
          </p:nvSpPr>
          <p:spPr>
            <a:xfrm flipV="1">
              <a:off x="23020" y="10735"/>
              <a:ext cx="5240240" cy="11237731"/>
            </a:xfrm>
            <a:prstGeom prst="line">
              <a:avLst/>
            </a:prstGeom>
            <a:ln w="50800" cap="flat">
              <a:solidFill>
                <a:srgbClr val="BBCBCD"/>
              </a:solidFill>
              <a:prstDash val="solid"/>
              <a:headEnd type="none" w="sm" len="sm"/>
              <a:tailEnd type="none" w="sm" len="sm"/>
            </a:ln>
          </p:spPr>
        </p:sp>
        <p:sp>
          <p:nvSpPr>
            <p:cNvPr id="4" name="AutoShape 4"/>
            <p:cNvSpPr/>
            <p:nvPr/>
          </p:nvSpPr>
          <p:spPr>
            <a:xfrm flipV="1">
              <a:off x="554040" y="10735"/>
              <a:ext cx="5240240" cy="11237731"/>
            </a:xfrm>
            <a:prstGeom prst="line">
              <a:avLst/>
            </a:prstGeom>
            <a:ln w="50800" cap="flat">
              <a:solidFill>
                <a:srgbClr val="BBCBCD"/>
              </a:solidFill>
              <a:prstDash val="solid"/>
              <a:headEnd type="none" w="sm" len="sm"/>
              <a:tailEnd type="none" w="sm" len="sm"/>
            </a:ln>
          </p:spPr>
        </p:sp>
        <p:sp>
          <p:nvSpPr>
            <p:cNvPr id="5" name="AutoShape 5"/>
            <p:cNvSpPr/>
            <p:nvPr/>
          </p:nvSpPr>
          <p:spPr>
            <a:xfrm flipV="1">
              <a:off x="1085061" y="10735"/>
              <a:ext cx="5240240" cy="11237731"/>
            </a:xfrm>
            <a:prstGeom prst="line">
              <a:avLst/>
            </a:prstGeom>
            <a:ln w="50800" cap="flat">
              <a:solidFill>
                <a:srgbClr val="BBCBCD"/>
              </a:solidFill>
              <a:prstDash val="solid"/>
              <a:headEnd type="none" w="sm" len="sm"/>
              <a:tailEnd type="none" w="sm" len="sm"/>
            </a:ln>
          </p:spPr>
        </p:sp>
        <p:sp>
          <p:nvSpPr>
            <p:cNvPr id="6" name="AutoShape 6"/>
            <p:cNvSpPr/>
            <p:nvPr/>
          </p:nvSpPr>
          <p:spPr>
            <a:xfrm flipV="1">
              <a:off x="1616081" y="10735"/>
              <a:ext cx="5240240" cy="11237731"/>
            </a:xfrm>
            <a:prstGeom prst="line">
              <a:avLst/>
            </a:prstGeom>
            <a:ln w="50800" cap="flat">
              <a:solidFill>
                <a:srgbClr val="BBCBCD"/>
              </a:solidFill>
              <a:prstDash val="solid"/>
              <a:headEnd type="none" w="sm" len="sm"/>
              <a:tailEnd type="none" w="sm" len="sm"/>
            </a:ln>
          </p:spPr>
        </p:sp>
        <p:sp>
          <p:nvSpPr>
            <p:cNvPr id="7" name="AutoShape 7"/>
            <p:cNvSpPr/>
            <p:nvPr/>
          </p:nvSpPr>
          <p:spPr>
            <a:xfrm flipV="1">
              <a:off x="2147101" y="10735"/>
              <a:ext cx="5240240" cy="11237731"/>
            </a:xfrm>
            <a:prstGeom prst="line">
              <a:avLst/>
            </a:prstGeom>
            <a:ln w="50800" cap="flat">
              <a:solidFill>
                <a:srgbClr val="BBCBCD"/>
              </a:solidFill>
              <a:prstDash val="solid"/>
              <a:headEnd type="none" w="sm" len="sm"/>
              <a:tailEnd type="none" w="sm" len="sm"/>
            </a:ln>
          </p:spPr>
        </p:sp>
        <p:sp>
          <p:nvSpPr>
            <p:cNvPr id="8" name="AutoShape 8"/>
            <p:cNvSpPr/>
            <p:nvPr/>
          </p:nvSpPr>
          <p:spPr>
            <a:xfrm flipV="1">
              <a:off x="2678121" y="10735"/>
              <a:ext cx="5240240" cy="11237731"/>
            </a:xfrm>
            <a:prstGeom prst="line">
              <a:avLst/>
            </a:prstGeom>
            <a:ln w="50800" cap="flat">
              <a:solidFill>
                <a:srgbClr val="BBCBCD"/>
              </a:solidFill>
              <a:prstDash val="solid"/>
              <a:headEnd type="none" w="sm" len="sm"/>
              <a:tailEnd type="none" w="sm" len="sm"/>
            </a:ln>
          </p:spPr>
        </p:sp>
        <p:sp>
          <p:nvSpPr>
            <p:cNvPr id="9" name="AutoShape 9"/>
            <p:cNvSpPr/>
            <p:nvPr/>
          </p:nvSpPr>
          <p:spPr>
            <a:xfrm flipV="1">
              <a:off x="3209142" y="10735"/>
              <a:ext cx="5240240" cy="11237731"/>
            </a:xfrm>
            <a:prstGeom prst="line">
              <a:avLst/>
            </a:prstGeom>
            <a:ln w="50800" cap="flat">
              <a:solidFill>
                <a:srgbClr val="BBCBCD"/>
              </a:solidFill>
              <a:prstDash val="solid"/>
              <a:headEnd type="none" w="sm" len="sm"/>
              <a:tailEnd type="none" w="sm" len="sm"/>
            </a:ln>
          </p:spPr>
        </p:sp>
        <p:sp>
          <p:nvSpPr>
            <p:cNvPr id="10" name="AutoShape 10"/>
            <p:cNvSpPr/>
            <p:nvPr/>
          </p:nvSpPr>
          <p:spPr>
            <a:xfrm flipV="1">
              <a:off x="3740162" y="10735"/>
              <a:ext cx="5240240" cy="11237731"/>
            </a:xfrm>
            <a:prstGeom prst="line">
              <a:avLst/>
            </a:prstGeom>
            <a:ln w="50800" cap="flat">
              <a:solidFill>
                <a:srgbClr val="BBCBCD"/>
              </a:solidFill>
              <a:prstDash val="solid"/>
              <a:headEnd type="none" w="sm" len="sm"/>
              <a:tailEnd type="none" w="sm" len="sm"/>
            </a:ln>
          </p:spPr>
        </p:sp>
        <p:sp>
          <p:nvSpPr>
            <p:cNvPr id="11" name="AutoShape 11"/>
            <p:cNvSpPr/>
            <p:nvPr/>
          </p:nvSpPr>
          <p:spPr>
            <a:xfrm flipV="1">
              <a:off x="4271182" y="10735"/>
              <a:ext cx="5240240" cy="11237731"/>
            </a:xfrm>
            <a:prstGeom prst="line">
              <a:avLst/>
            </a:prstGeom>
            <a:ln w="50800" cap="flat">
              <a:solidFill>
                <a:srgbClr val="BBCBCD"/>
              </a:solidFill>
              <a:prstDash val="solid"/>
              <a:headEnd type="none" w="sm" len="sm"/>
              <a:tailEnd type="none" w="sm" len="sm"/>
            </a:ln>
          </p:spPr>
        </p:sp>
        <p:sp>
          <p:nvSpPr>
            <p:cNvPr id="12" name="AutoShape 12"/>
            <p:cNvSpPr/>
            <p:nvPr/>
          </p:nvSpPr>
          <p:spPr>
            <a:xfrm flipV="1">
              <a:off x="4802202" y="10735"/>
              <a:ext cx="5240240" cy="11237731"/>
            </a:xfrm>
            <a:prstGeom prst="line">
              <a:avLst/>
            </a:prstGeom>
            <a:ln w="50800" cap="flat">
              <a:solidFill>
                <a:srgbClr val="BBCBCD"/>
              </a:solidFill>
              <a:prstDash val="solid"/>
              <a:headEnd type="none" w="sm" len="sm"/>
              <a:tailEnd type="none" w="sm" len="sm"/>
            </a:ln>
          </p:spPr>
        </p:sp>
      </p:grpSp>
      <p:grpSp>
        <p:nvGrpSpPr>
          <p:cNvPr id="13" name="Group 13"/>
          <p:cNvGrpSpPr/>
          <p:nvPr/>
        </p:nvGrpSpPr>
        <p:grpSpPr>
          <a:xfrm>
            <a:off x="-3393548" y="9258300"/>
            <a:ext cx="7549097" cy="8444400"/>
            <a:chOff x="0" y="0"/>
            <a:chExt cx="10065462" cy="11259200"/>
          </a:xfrm>
        </p:grpSpPr>
        <p:sp>
          <p:nvSpPr>
            <p:cNvPr id="14" name="AutoShape 14"/>
            <p:cNvSpPr/>
            <p:nvPr/>
          </p:nvSpPr>
          <p:spPr>
            <a:xfrm flipV="1">
              <a:off x="23020" y="10735"/>
              <a:ext cx="5240240" cy="11237731"/>
            </a:xfrm>
            <a:prstGeom prst="line">
              <a:avLst/>
            </a:prstGeom>
            <a:ln w="50800" cap="flat">
              <a:solidFill>
                <a:srgbClr val="BBCBCD"/>
              </a:solidFill>
              <a:prstDash val="solid"/>
              <a:headEnd type="none" w="sm" len="sm"/>
              <a:tailEnd type="none" w="sm" len="sm"/>
            </a:ln>
          </p:spPr>
        </p:sp>
        <p:sp>
          <p:nvSpPr>
            <p:cNvPr id="15" name="AutoShape 15"/>
            <p:cNvSpPr/>
            <p:nvPr/>
          </p:nvSpPr>
          <p:spPr>
            <a:xfrm flipV="1">
              <a:off x="554040" y="10735"/>
              <a:ext cx="5240240" cy="11237731"/>
            </a:xfrm>
            <a:prstGeom prst="line">
              <a:avLst/>
            </a:prstGeom>
            <a:ln w="50800" cap="flat">
              <a:solidFill>
                <a:srgbClr val="BBCBCD"/>
              </a:solidFill>
              <a:prstDash val="solid"/>
              <a:headEnd type="none" w="sm" len="sm"/>
              <a:tailEnd type="none" w="sm" len="sm"/>
            </a:ln>
          </p:spPr>
        </p:sp>
        <p:sp>
          <p:nvSpPr>
            <p:cNvPr id="16" name="AutoShape 16"/>
            <p:cNvSpPr/>
            <p:nvPr/>
          </p:nvSpPr>
          <p:spPr>
            <a:xfrm flipV="1">
              <a:off x="1085061" y="10735"/>
              <a:ext cx="5240240" cy="11237731"/>
            </a:xfrm>
            <a:prstGeom prst="line">
              <a:avLst/>
            </a:prstGeom>
            <a:ln w="50800" cap="flat">
              <a:solidFill>
                <a:srgbClr val="BBCBCD"/>
              </a:solidFill>
              <a:prstDash val="solid"/>
              <a:headEnd type="none" w="sm" len="sm"/>
              <a:tailEnd type="none" w="sm" len="sm"/>
            </a:ln>
          </p:spPr>
        </p:sp>
        <p:sp>
          <p:nvSpPr>
            <p:cNvPr id="17" name="AutoShape 17"/>
            <p:cNvSpPr/>
            <p:nvPr/>
          </p:nvSpPr>
          <p:spPr>
            <a:xfrm flipV="1">
              <a:off x="1616081" y="10735"/>
              <a:ext cx="5240240" cy="11237731"/>
            </a:xfrm>
            <a:prstGeom prst="line">
              <a:avLst/>
            </a:prstGeom>
            <a:ln w="50800" cap="flat">
              <a:solidFill>
                <a:srgbClr val="BBCBCD"/>
              </a:solidFill>
              <a:prstDash val="solid"/>
              <a:headEnd type="none" w="sm" len="sm"/>
              <a:tailEnd type="none" w="sm" len="sm"/>
            </a:ln>
          </p:spPr>
        </p:sp>
        <p:sp>
          <p:nvSpPr>
            <p:cNvPr id="18" name="AutoShape 18"/>
            <p:cNvSpPr/>
            <p:nvPr/>
          </p:nvSpPr>
          <p:spPr>
            <a:xfrm flipV="1">
              <a:off x="2147101" y="10735"/>
              <a:ext cx="5240240" cy="11237731"/>
            </a:xfrm>
            <a:prstGeom prst="line">
              <a:avLst/>
            </a:prstGeom>
            <a:ln w="50800" cap="flat">
              <a:solidFill>
                <a:srgbClr val="BBCBCD"/>
              </a:solidFill>
              <a:prstDash val="solid"/>
              <a:headEnd type="none" w="sm" len="sm"/>
              <a:tailEnd type="none" w="sm" len="sm"/>
            </a:ln>
          </p:spPr>
        </p:sp>
        <p:sp>
          <p:nvSpPr>
            <p:cNvPr id="19" name="AutoShape 19"/>
            <p:cNvSpPr/>
            <p:nvPr/>
          </p:nvSpPr>
          <p:spPr>
            <a:xfrm flipV="1">
              <a:off x="2678121" y="10735"/>
              <a:ext cx="5240240" cy="11237731"/>
            </a:xfrm>
            <a:prstGeom prst="line">
              <a:avLst/>
            </a:prstGeom>
            <a:ln w="50800" cap="flat">
              <a:solidFill>
                <a:srgbClr val="BBCBCD"/>
              </a:solidFill>
              <a:prstDash val="solid"/>
              <a:headEnd type="none" w="sm" len="sm"/>
              <a:tailEnd type="none" w="sm" len="sm"/>
            </a:ln>
          </p:spPr>
        </p:sp>
        <p:sp>
          <p:nvSpPr>
            <p:cNvPr id="20" name="AutoShape 20"/>
            <p:cNvSpPr/>
            <p:nvPr/>
          </p:nvSpPr>
          <p:spPr>
            <a:xfrm flipV="1">
              <a:off x="3209142" y="10735"/>
              <a:ext cx="5240240" cy="11237731"/>
            </a:xfrm>
            <a:prstGeom prst="line">
              <a:avLst/>
            </a:prstGeom>
            <a:ln w="50800" cap="flat">
              <a:solidFill>
                <a:srgbClr val="BBCBCD"/>
              </a:solidFill>
              <a:prstDash val="solid"/>
              <a:headEnd type="none" w="sm" len="sm"/>
              <a:tailEnd type="none" w="sm" len="sm"/>
            </a:ln>
          </p:spPr>
        </p:sp>
        <p:sp>
          <p:nvSpPr>
            <p:cNvPr id="21" name="AutoShape 21"/>
            <p:cNvSpPr/>
            <p:nvPr/>
          </p:nvSpPr>
          <p:spPr>
            <a:xfrm flipV="1">
              <a:off x="3740162" y="10735"/>
              <a:ext cx="5240240" cy="11237731"/>
            </a:xfrm>
            <a:prstGeom prst="line">
              <a:avLst/>
            </a:prstGeom>
            <a:ln w="50800" cap="flat">
              <a:solidFill>
                <a:srgbClr val="BBCBCD"/>
              </a:solidFill>
              <a:prstDash val="solid"/>
              <a:headEnd type="none" w="sm" len="sm"/>
              <a:tailEnd type="none" w="sm" len="sm"/>
            </a:ln>
          </p:spPr>
        </p:sp>
        <p:sp>
          <p:nvSpPr>
            <p:cNvPr id="22" name="AutoShape 22"/>
            <p:cNvSpPr/>
            <p:nvPr/>
          </p:nvSpPr>
          <p:spPr>
            <a:xfrm flipV="1">
              <a:off x="4271182" y="10735"/>
              <a:ext cx="5240240" cy="11237731"/>
            </a:xfrm>
            <a:prstGeom prst="line">
              <a:avLst/>
            </a:prstGeom>
            <a:ln w="50800" cap="flat">
              <a:solidFill>
                <a:srgbClr val="BBCBCD"/>
              </a:solidFill>
              <a:prstDash val="solid"/>
              <a:headEnd type="none" w="sm" len="sm"/>
              <a:tailEnd type="none" w="sm" len="sm"/>
            </a:ln>
          </p:spPr>
        </p:sp>
        <p:sp>
          <p:nvSpPr>
            <p:cNvPr id="23" name="AutoShape 23"/>
            <p:cNvSpPr/>
            <p:nvPr/>
          </p:nvSpPr>
          <p:spPr>
            <a:xfrm flipV="1">
              <a:off x="4802202" y="10735"/>
              <a:ext cx="5240240" cy="11237731"/>
            </a:xfrm>
            <a:prstGeom prst="line">
              <a:avLst/>
            </a:prstGeom>
            <a:ln w="50800" cap="flat">
              <a:solidFill>
                <a:srgbClr val="BBCBCD"/>
              </a:solidFill>
              <a:prstDash val="solid"/>
              <a:headEnd type="none" w="sm" len="sm"/>
              <a:tailEnd type="none" w="sm" len="sm"/>
            </a:ln>
          </p:spPr>
        </p:sp>
      </p:grpSp>
      <p:sp>
        <p:nvSpPr>
          <p:cNvPr id="24" name="TextBox 24"/>
          <p:cNvSpPr txBox="1"/>
          <p:nvPr/>
        </p:nvSpPr>
        <p:spPr>
          <a:xfrm>
            <a:off x="4560622" y="952500"/>
            <a:ext cx="9166757" cy="1219200"/>
          </a:xfrm>
          <a:prstGeom prst="rect">
            <a:avLst/>
          </a:prstGeom>
        </p:spPr>
        <p:txBody>
          <a:bodyPr lIns="0" tIns="0" rIns="0" bIns="0" rtlCol="0" anchor="t">
            <a:spAutoFit/>
          </a:bodyPr>
          <a:lstStyle/>
          <a:p>
            <a:pPr algn="ctr">
              <a:lnSpc>
                <a:spcPts val="8250"/>
              </a:lnSpc>
            </a:pPr>
            <a:r>
              <a:rPr lang="en-US" sz="7500" b="1">
                <a:solidFill>
                  <a:srgbClr val="438B95"/>
                </a:solidFill>
                <a:latin typeface="Avenir Bold"/>
                <a:ea typeface="Avenir Bold"/>
                <a:cs typeface="Avenir Bold"/>
                <a:sym typeface="Avenir Bold"/>
              </a:rPr>
              <a:t>GUI</a:t>
            </a:r>
          </a:p>
        </p:txBody>
      </p:sp>
      <p:sp>
        <p:nvSpPr>
          <p:cNvPr id="25" name="Freeform 25"/>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2"/>
            <a:stretch>
              <a:fillRect/>
            </a:stretch>
          </a:blipFill>
        </p:spPr>
      </p:sp>
      <p:sp>
        <p:nvSpPr>
          <p:cNvPr id="26" name="Freeform 26"/>
          <p:cNvSpPr/>
          <p:nvPr/>
        </p:nvSpPr>
        <p:spPr>
          <a:xfrm>
            <a:off x="2881306" y="2324082"/>
            <a:ext cx="12027386" cy="7313696"/>
          </a:xfrm>
          <a:custGeom>
            <a:avLst/>
            <a:gdLst/>
            <a:ahLst/>
            <a:cxnLst/>
            <a:rect l="l" t="t" r="r" b="b"/>
            <a:pathLst>
              <a:path w="12027386" h="7313696">
                <a:moveTo>
                  <a:pt x="0" y="0"/>
                </a:moveTo>
                <a:lnTo>
                  <a:pt x="12027386" y="0"/>
                </a:lnTo>
                <a:lnTo>
                  <a:pt x="12027386" y="7313696"/>
                </a:lnTo>
                <a:lnTo>
                  <a:pt x="0" y="7313696"/>
                </a:lnTo>
                <a:lnTo>
                  <a:pt x="0" y="0"/>
                </a:lnTo>
                <a:close/>
              </a:path>
            </a:pathLst>
          </a:custGeom>
          <a:blipFill>
            <a:blip r:embed="rId3"/>
            <a:stretch>
              <a:fillRect l="-8329" r="-8329"/>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41952" y="-6272700"/>
            <a:ext cx="7549097" cy="8444400"/>
            <a:chOff x="0" y="0"/>
            <a:chExt cx="10065462" cy="11259200"/>
          </a:xfrm>
        </p:grpSpPr>
        <p:sp>
          <p:nvSpPr>
            <p:cNvPr id="3" name="AutoShape 3"/>
            <p:cNvSpPr/>
            <p:nvPr/>
          </p:nvSpPr>
          <p:spPr>
            <a:xfrm flipV="1">
              <a:off x="23020" y="10735"/>
              <a:ext cx="5240240" cy="11237731"/>
            </a:xfrm>
            <a:prstGeom prst="line">
              <a:avLst/>
            </a:prstGeom>
            <a:ln w="50800" cap="flat">
              <a:solidFill>
                <a:srgbClr val="BBCBCD"/>
              </a:solidFill>
              <a:prstDash val="solid"/>
              <a:headEnd type="none" w="sm" len="sm"/>
              <a:tailEnd type="none" w="sm" len="sm"/>
            </a:ln>
          </p:spPr>
        </p:sp>
        <p:sp>
          <p:nvSpPr>
            <p:cNvPr id="4" name="AutoShape 4"/>
            <p:cNvSpPr/>
            <p:nvPr/>
          </p:nvSpPr>
          <p:spPr>
            <a:xfrm flipV="1">
              <a:off x="554040" y="10735"/>
              <a:ext cx="5240240" cy="11237731"/>
            </a:xfrm>
            <a:prstGeom prst="line">
              <a:avLst/>
            </a:prstGeom>
            <a:ln w="50800" cap="flat">
              <a:solidFill>
                <a:srgbClr val="BBCBCD"/>
              </a:solidFill>
              <a:prstDash val="solid"/>
              <a:headEnd type="none" w="sm" len="sm"/>
              <a:tailEnd type="none" w="sm" len="sm"/>
            </a:ln>
          </p:spPr>
        </p:sp>
        <p:sp>
          <p:nvSpPr>
            <p:cNvPr id="5" name="AutoShape 5"/>
            <p:cNvSpPr/>
            <p:nvPr/>
          </p:nvSpPr>
          <p:spPr>
            <a:xfrm flipV="1">
              <a:off x="1085061" y="10735"/>
              <a:ext cx="5240240" cy="11237731"/>
            </a:xfrm>
            <a:prstGeom prst="line">
              <a:avLst/>
            </a:prstGeom>
            <a:ln w="50800" cap="flat">
              <a:solidFill>
                <a:srgbClr val="BBCBCD"/>
              </a:solidFill>
              <a:prstDash val="solid"/>
              <a:headEnd type="none" w="sm" len="sm"/>
              <a:tailEnd type="none" w="sm" len="sm"/>
            </a:ln>
          </p:spPr>
        </p:sp>
        <p:sp>
          <p:nvSpPr>
            <p:cNvPr id="6" name="AutoShape 6"/>
            <p:cNvSpPr/>
            <p:nvPr/>
          </p:nvSpPr>
          <p:spPr>
            <a:xfrm flipV="1">
              <a:off x="1616081" y="10735"/>
              <a:ext cx="5240240" cy="11237731"/>
            </a:xfrm>
            <a:prstGeom prst="line">
              <a:avLst/>
            </a:prstGeom>
            <a:ln w="50800" cap="flat">
              <a:solidFill>
                <a:srgbClr val="BBCBCD"/>
              </a:solidFill>
              <a:prstDash val="solid"/>
              <a:headEnd type="none" w="sm" len="sm"/>
              <a:tailEnd type="none" w="sm" len="sm"/>
            </a:ln>
          </p:spPr>
        </p:sp>
        <p:sp>
          <p:nvSpPr>
            <p:cNvPr id="7" name="AutoShape 7"/>
            <p:cNvSpPr/>
            <p:nvPr/>
          </p:nvSpPr>
          <p:spPr>
            <a:xfrm flipV="1">
              <a:off x="2147101" y="10735"/>
              <a:ext cx="5240240" cy="11237731"/>
            </a:xfrm>
            <a:prstGeom prst="line">
              <a:avLst/>
            </a:prstGeom>
            <a:ln w="50800" cap="flat">
              <a:solidFill>
                <a:srgbClr val="BBCBCD"/>
              </a:solidFill>
              <a:prstDash val="solid"/>
              <a:headEnd type="none" w="sm" len="sm"/>
              <a:tailEnd type="none" w="sm" len="sm"/>
            </a:ln>
          </p:spPr>
        </p:sp>
        <p:sp>
          <p:nvSpPr>
            <p:cNvPr id="8" name="AutoShape 8"/>
            <p:cNvSpPr/>
            <p:nvPr/>
          </p:nvSpPr>
          <p:spPr>
            <a:xfrm flipV="1">
              <a:off x="2678121" y="10735"/>
              <a:ext cx="5240240" cy="11237731"/>
            </a:xfrm>
            <a:prstGeom prst="line">
              <a:avLst/>
            </a:prstGeom>
            <a:ln w="50800" cap="flat">
              <a:solidFill>
                <a:srgbClr val="BBCBCD"/>
              </a:solidFill>
              <a:prstDash val="solid"/>
              <a:headEnd type="none" w="sm" len="sm"/>
              <a:tailEnd type="none" w="sm" len="sm"/>
            </a:ln>
          </p:spPr>
        </p:sp>
        <p:sp>
          <p:nvSpPr>
            <p:cNvPr id="9" name="AutoShape 9"/>
            <p:cNvSpPr/>
            <p:nvPr/>
          </p:nvSpPr>
          <p:spPr>
            <a:xfrm flipV="1">
              <a:off x="3209142" y="10735"/>
              <a:ext cx="5240240" cy="11237731"/>
            </a:xfrm>
            <a:prstGeom prst="line">
              <a:avLst/>
            </a:prstGeom>
            <a:ln w="50800" cap="flat">
              <a:solidFill>
                <a:srgbClr val="BBCBCD"/>
              </a:solidFill>
              <a:prstDash val="solid"/>
              <a:headEnd type="none" w="sm" len="sm"/>
              <a:tailEnd type="none" w="sm" len="sm"/>
            </a:ln>
          </p:spPr>
        </p:sp>
        <p:sp>
          <p:nvSpPr>
            <p:cNvPr id="10" name="AutoShape 10"/>
            <p:cNvSpPr/>
            <p:nvPr/>
          </p:nvSpPr>
          <p:spPr>
            <a:xfrm flipV="1">
              <a:off x="3740162" y="10735"/>
              <a:ext cx="5240240" cy="11237731"/>
            </a:xfrm>
            <a:prstGeom prst="line">
              <a:avLst/>
            </a:prstGeom>
            <a:ln w="50800" cap="flat">
              <a:solidFill>
                <a:srgbClr val="BBCBCD"/>
              </a:solidFill>
              <a:prstDash val="solid"/>
              <a:headEnd type="none" w="sm" len="sm"/>
              <a:tailEnd type="none" w="sm" len="sm"/>
            </a:ln>
          </p:spPr>
        </p:sp>
        <p:sp>
          <p:nvSpPr>
            <p:cNvPr id="11" name="AutoShape 11"/>
            <p:cNvSpPr/>
            <p:nvPr/>
          </p:nvSpPr>
          <p:spPr>
            <a:xfrm flipV="1">
              <a:off x="4271182" y="10735"/>
              <a:ext cx="5240240" cy="11237731"/>
            </a:xfrm>
            <a:prstGeom prst="line">
              <a:avLst/>
            </a:prstGeom>
            <a:ln w="50800" cap="flat">
              <a:solidFill>
                <a:srgbClr val="BBCBCD"/>
              </a:solidFill>
              <a:prstDash val="solid"/>
              <a:headEnd type="none" w="sm" len="sm"/>
              <a:tailEnd type="none" w="sm" len="sm"/>
            </a:ln>
          </p:spPr>
        </p:sp>
        <p:sp>
          <p:nvSpPr>
            <p:cNvPr id="12" name="AutoShape 12"/>
            <p:cNvSpPr/>
            <p:nvPr/>
          </p:nvSpPr>
          <p:spPr>
            <a:xfrm flipV="1">
              <a:off x="4802202" y="10735"/>
              <a:ext cx="5240240" cy="11237731"/>
            </a:xfrm>
            <a:prstGeom prst="line">
              <a:avLst/>
            </a:prstGeom>
            <a:ln w="50800" cap="flat">
              <a:solidFill>
                <a:srgbClr val="BBCBCD"/>
              </a:solidFill>
              <a:prstDash val="solid"/>
              <a:headEnd type="none" w="sm" len="sm"/>
              <a:tailEnd type="none" w="sm" len="sm"/>
            </a:ln>
          </p:spPr>
        </p:sp>
      </p:grpSp>
      <p:grpSp>
        <p:nvGrpSpPr>
          <p:cNvPr id="13" name="Group 13"/>
          <p:cNvGrpSpPr/>
          <p:nvPr/>
        </p:nvGrpSpPr>
        <p:grpSpPr>
          <a:xfrm>
            <a:off x="-3393548" y="9258300"/>
            <a:ext cx="7549097" cy="8444400"/>
            <a:chOff x="0" y="0"/>
            <a:chExt cx="10065462" cy="11259200"/>
          </a:xfrm>
        </p:grpSpPr>
        <p:sp>
          <p:nvSpPr>
            <p:cNvPr id="14" name="AutoShape 14"/>
            <p:cNvSpPr/>
            <p:nvPr/>
          </p:nvSpPr>
          <p:spPr>
            <a:xfrm flipV="1">
              <a:off x="23020" y="10735"/>
              <a:ext cx="5240240" cy="11237731"/>
            </a:xfrm>
            <a:prstGeom prst="line">
              <a:avLst/>
            </a:prstGeom>
            <a:ln w="50800" cap="flat">
              <a:solidFill>
                <a:srgbClr val="BBCBCD"/>
              </a:solidFill>
              <a:prstDash val="solid"/>
              <a:headEnd type="none" w="sm" len="sm"/>
              <a:tailEnd type="none" w="sm" len="sm"/>
            </a:ln>
          </p:spPr>
        </p:sp>
        <p:sp>
          <p:nvSpPr>
            <p:cNvPr id="15" name="AutoShape 15"/>
            <p:cNvSpPr/>
            <p:nvPr/>
          </p:nvSpPr>
          <p:spPr>
            <a:xfrm flipV="1">
              <a:off x="554040" y="10735"/>
              <a:ext cx="5240240" cy="11237731"/>
            </a:xfrm>
            <a:prstGeom prst="line">
              <a:avLst/>
            </a:prstGeom>
            <a:ln w="50800" cap="flat">
              <a:solidFill>
                <a:srgbClr val="BBCBCD"/>
              </a:solidFill>
              <a:prstDash val="solid"/>
              <a:headEnd type="none" w="sm" len="sm"/>
              <a:tailEnd type="none" w="sm" len="sm"/>
            </a:ln>
          </p:spPr>
        </p:sp>
        <p:sp>
          <p:nvSpPr>
            <p:cNvPr id="16" name="AutoShape 16"/>
            <p:cNvSpPr/>
            <p:nvPr/>
          </p:nvSpPr>
          <p:spPr>
            <a:xfrm flipV="1">
              <a:off x="1085061" y="10735"/>
              <a:ext cx="5240240" cy="11237731"/>
            </a:xfrm>
            <a:prstGeom prst="line">
              <a:avLst/>
            </a:prstGeom>
            <a:ln w="50800" cap="flat">
              <a:solidFill>
                <a:srgbClr val="BBCBCD"/>
              </a:solidFill>
              <a:prstDash val="solid"/>
              <a:headEnd type="none" w="sm" len="sm"/>
              <a:tailEnd type="none" w="sm" len="sm"/>
            </a:ln>
          </p:spPr>
        </p:sp>
        <p:sp>
          <p:nvSpPr>
            <p:cNvPr id="17" name="AutoShape 17"/>
            <p:cNvSpPr/>
            <p:nvPr/>
          </p:nvSpPr>
          <p:spPr>
            <a:xfrm flipV="1">
              <a:off x="1616081" y="10735"/>
              <a:ext cx="5240240" cy="11237731"/>
            </a:xfrm>
            <a:prstGeom prst="line">
              <a:avLst/>
            </a:prstGeom>
            <a:ln w="50800" cap="flat">
              <a:solidFill>
                <a:srgbClr val="BBCBCD"/>
              </a:solidFill>
              <a:prstDash val="solid"/>
              <a:headEnd type="none" w="sm" len="sm"/>
              <a:tailEnd type="none" w="sm" len="sm"/>
            </a:ln>
          </p:spPr>
        </p:sp>
        <p:sp>
          <p:nvSpPr>
            <p:cNvPr id="18" name="AutoShape 18"/>
            <p:cNvSpPr/>
            <p:nvPr/>
          </p:nvSpPr>
          <p:spPr>
            <a:xfrm flipV="1">
              <a:off x="2147101" y="10735"/>
              <a:ext cx="5240240" cy="11237731"/>
            </a:xfrm>
            <a:prstGeom prst="line">
              <a:avLst/>
            </a:prstGeom>
            <a:ln w="50800" cap="flat">
              <a:solidFill>
                <a:srgbClr val="BBCBCD"/>
              </a:solidFill>
              <a:prstDash val="solid"/>
              <a:headEnd type="none" w="sm" len="sm"/>
              <a:tailEnd type="none" w="sm" len="sm"/>
            </a:ln>
          </p:spPr>
        </p:sp>
        <p:sp>
          <p:nvSpPr>
            <p:cNvPr id="19" name="AutoShape 19"/>
            <p:cNvSpPr/>
            <p:nvPr/>
          </p:nvSpPr>
          <p:spPr>
            <a:xfrm flipV="1">
              <a:off x="2678121" y="10735"/>
              <a:ext cx="5240240" cy="11237731"/>
            </a:xfrm>
            <a:prstGeom prst="line">
              <a:avLst/>
            </a:prstGeom>
            <a:ln w="50800" cap="flat">
              <a:solidFill>
                <a:srgbClr val="BBCBCD"/>
              </a:solidFill>
              <a:prstDash val="solid"/>
              <a:headEnd type="none" w="sm" len="sm"/>
              <a:tailEnd type="none" w="sm" len="sm"/>
            </a:ln>
          </p:spPr>
        </p:sp>
        <p:sp>
          <p:nvSpPr>
            <p:cNvPr id="20" name="AutoShape 20"/>
            <p:cNvSpPr/>
            <p:nvPr/>
          </p:nvSpPr>
          <p:spPr>
            <a:xfrm flipV="1">
              <a:off x="3209142" y="10735"/>
              <a:ext cx="5240240" cy="11237731"/>
            </a:xfrm>
            <a:prstGeom prst="line">
              <a:avLst/>
            </a:prstGeom>
            <a:ln w="50800" cap="flat">
              <a:solidFill>
                <a:srgbClr val="BBCBCD"/>
              </a:solidFill>
              <a:prstDash val="solid"/>
              <a:headEnd type="none" w="sm" len="sm"/>
              <a:tailEnd type="none" w="sm" len="sm"/>
            </a:ln>
          </p:spPr>
        </p:sp>
        <p:sp>
          <p:nvSpPr>
            <p:cNvPr id="21" name="AutoShape 21"/>
            <p:cNvSpPr/>
            <p:nvPr/>
          </p:nvSpPr>
          <p:spPr>
            <a:xfrm flipV="1">
              <a:off x="3740162" y="10735"/>
              <a:ext cx="5240240" cy="11237731"/>
            </a:xfrm>
            <a:prstGeom prst="line">
              <a:avLst/>
            </a:prstGeom>
            <a:ln w="50800" cap="flat">
              <a:solidFill>
                <a:srgbClr val="BBCBCD"/>
              </a:solidFill>
              <a:prstDash val="solid"/>
              <a:headEnd type="none" w="sm" len="sm"/>
              <a:tailEnd type="none" w="sm" len="sm"/>
            </a:ln>
          </p:spPr>
        </p:sp>
        <p:sp>
          <p:nvSpPr>
            <p:cNvPr id="22" name="AutoShape 22"/>
            <p:cNvSpPr/>
            <p:nvPr/>
          </p:nvSpPr>
          <p:spPr>
            <a:xfrm flipV="1">
              <a:off x="4271182" y="10735"/>
              <a:ext cx="5240240" cy="11237731"/>
            </a:xfrm>
            <a:prstGeom prst="line">
              <a:avLst/>
            </a:prstGeom>
            <a:ln w="50800" cap="flat">
              <a:solidFill>
                <a:srgbClr val="BBCBCD"/>
              </a:solidFill>
              <a:prstDash val="solid"/>
              <a:headEnd type="none" w="sm" len="sm"/>
              <a:tailEnd type="none" w="sm" len="sm"/>
            </a:ln>
          </p:spPr>
        </p:sp>
        <p:sp>
          <p:nvSpPr>
            <p:cNvPr id="23" name="AutoShape 23"/>
            <p:cNvSpPr/>
            <p:nvPr/>
          </p:nvSpPr>
          <p:spPr>
            <a:xfrm flipV="1">
              <a:off x="4802202" y="10735"/>
              <a:ext cx="5240240" cy="11237731"/>
            </a:xfrm>
            <a:prstGeom prst="line">
              <a:avLst/>
            </a:prstGeom>
            <a:ln w="50800" cap="flat">
              <a:solidFill>
                <a:srgbClr val="BBCBCD"/>
              </a:solidFill>
              <a:prstDash val="solid"/>
              <a:headEnd type="none" w="sm" len="sm"/>
              <a:tailEnd type="none" w="sm" len="sm"/>
            </a:ln>
          </p:spPr>
        </p:sp>
      </p:grpSp>
      <p:sp>
        <p:nvSpPr>
          <p:cNvPr id="24" name="Freeform 24"/>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2"/>
            <a:stretch>
              <a:fillRect/>
            </a:stretch>
          </a:blipFill>
        </p:spPr>
      </p:sp>
      <p:sp>
        <p:nvSpPr>
          <p:cNvPr id="25" name="Freeform 25"/>
          <p:cNvSpPr/>
          <p:nvPr/>
        </p:nvSpPr>
        <p:spPr>
          <a:xfrm>
            <a:off x="2803718" y="2386352"/>
            <a:ext cx="12680563" cy="6657296"/>
          </a:xfrm>
          <a:custGeom>
            <a:avLst/>
            <a:gdLst/>
            <a:ahLst/>
            <a:cxnLst/>
            <a:rect l="l" t="t" r="r" b="b"/>
            <a:pathLst>
              <a:path w="12680563" h="6657296">
                <a:moveTo>
                  <a:pt x="0" y="0"/>
                </a:moveTo>
                <a:lnTo>
                  <a:pt x="12680564" y="0"/>
                </a:lnTo>
                <a:lnTo>
                  <a:pt x="12680564" y="6657296"/>
                </a:lnTo>
                <a:lnTo>
                  <a:pt x="0" y="6657296"/>
                </a:lnTo>
                <a:lnTo>
                  <a:pt x="0" y="0"/>
                </a:lnTo>
                <a:close/>
              </a:path>
            </a:pathLst>
          </a:custGeom>
          <a:blipFill>
            <a:blip r:embed="rId3"/>
            <a:stretch>
              <a:fillRect/>
            </a:stretch>
          </a:blipFill>
        </p:spPr>
      </p:sp>
      <p:sp>
        <p:nvSpPr>
          <p:cNvPr id="26" name="TextBox 26"/>
          <p:cNvSpPr txBox="1"/>
          <p:nvPr/>
        </p:nvSpPr>
        <p:spPr>
          <a:xfrm>
            <a:off x="4560622" y="952500"/>
            <a:ext cx="9166757" cy="1219200"/>
          </a:xfrm>
          <a:prstGeom prst="rect">
            <a:avLst/>
          </a:prstGeom>
        </p:spPr>
        <p:txBody>
          <a:bodyPr lIns="0" tIns="0" rIns="0" bIns="0" rtlCol="0" anchor="t">
            <a:spAutoFit/>
          </a:bodyPr>
          <a:lstStyle/>
          <a:p>
            <a:pPr algn="ctr">
              <a:lnSpc>
                <a:spcPts val="8250"/>
              </a:lnSpc>
            </a:pPr>
            <a:r>
              <a:rPr lang="en-US" sz="7500" b="1">
                <a:solidFill>
                  <a:srgbClr val="438B95"/>
                </a:solidFill>
                <a:latin typeface="Avenir Bold"/>
                <a:ea typeface="Avenir Bold"/>
                <a:cs typeface="Avenir Bold"/>
                <a:sym typeface="Avenir Bold"/>
              </a:rPr>
              <a:t>GUI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41952" y="-6272700"/>
            <a:ext cx="7549097" cy="8444400"/>
            <a:chOff x="0" y="0"/>
            <a:chExt cx="10065462" cy="11259200"/>
          </a:xfrm>
        </p:grpSpPr>
        <p:sp>
          <p:nvSpPr>
            <p:cNvPr id="3" name="AutoShape 3"/>
            <p:cNvSpPr/>
            <p:nvPr/>
          </p:nvSpPr>
          <p:spPr>
            <a:xfrm flipV="1">
              <a:off x="23020" y="10735"/>
              <a:ext cx="5240240" cy="11237731"/>
            </a:xfrm>
            <a:prstGeom prst="line">
              <a:avLst/>
            </a:prstGeom>
            <a:ln w="50800" cap="flat">
              <a:solidFill>
                <a:srgbClr val="BBCBCD"/>
              </a:solidFill>
              <a:prstDash val="solid"/>
              <a:headEnd type="none" w="sm" len="sm"/>
              <a:tailEnd type="none" w="sm" len="sm"/>
            </a:ln>
          </p:spPr>
        </p:sp>
        <p:sp>
          <p:nvSpPr>
            <p:cNvPr id="4" name="AutoShape 4"/>
            <p:cNvSpPr/>
            <p:nvPr/>
          </p:nvSpPr>
          <p:spPr>
            <a:xfrm flipV="1">
              <a:off x="554040" y="10735"/>
              <a:ext cx="5240240" cy="11237731"/>
            </a:xfrm>
            <a:prstGeom prst="line">
              <a:avLst/>
            </a:prstGeom>
            <a:ln w="50800" cap="flat">
              <a:solidFill>
                <a:srgbClr val="BBCBCD"/>
              </a:solidFill>
              <a:prstDash val="solid"/>
              <a:headEnd type="none" w="sm" len="sm"/>
              <a:tailEnd type="none" w="sm" len="sm"/>
            </a:ln>
          </p:spPr>
        </p:sp>
        <p:sp>
          <p:nvSpPr>
            <p:cNvPr id="5" name="AutoShape 5"/>
            <p:cNvSpPr/>
            <p:nvPr/>
          </p:nvSpPr>
          <p:spPr>
            <a:xfrm flipV="1">
              <a:off x="1085061" y="10735"/>
              <a:ext cx="5240240" cy="11237731"/>
            </a:xfrm>
            <a:prstGeom prst="line">
              <a:avLst/>
            </a:prstGeom>
            <a:ln w="50800" cap="flat">
              <a:solidFill>
                <a:srgbClr val="BBCBCD"/>
              </a:solidFill>
              <a:prstDash val="solid"/>
              <a:headEnd type="none" w="sm" len="sm"/>
              <a:tailEnd type="none" w="sm" len="sm"/>
            </a:ln>
          </p:spPr>
        </p:sp>
        <p:sp>
          <p:nvSpPr>
            <p:cNvPr id="6" name="AutoShape 6"/>
            <p:cNvSpPr/>
            <p:nvPr/>
          </p:nvSpPr>
          <p:spPr>
            <a:xfrm flipV="1">
              <a:off x="1616081" y="10735"/>
              <a:ext cx="5240240" cy="11237731"/>
            </a:xfrm>
            <a:prstGeom prst="line">
              <a:avLst/>
            </a:prstGeom>
            <a:ln w="50800" cap="flat">
              <a:solidFill>
                <a:srgbClr val="BBCBCD"/>
              </a:solidFill>
              <a:prstDash val="solid"/>
              <a:headEnd type="none" w="sm" len="sm"/>
              <a:tailEnd type="none" w="sm" len="sm"/>
            </a:ln>
          </p:spPr>
        </p:sp>
        <p:sp>
          <p:nvSpPr>
            <p:cNvPr id="7" name="AutoShape 7"/>
            <p:cNvSpPr/>
            <p:nvPr/>
          </p:nvSpPr>
          <p:spPr>
            <a:xfrm flipV="1">
              <a:off x="2147101" y="10735"/>
              <a:ext cx="5240240" cy="11237731"/>
            </a:xfrm>
            <a:prstGeom prst="line">
              <a:avLst/>
            </a:prstGeom>
            <a:ln w="50800" cap="flat">
              <a:solidFill>
                <a:srgbClr val="BBCBCD"/>
              </a:solidFill>
              <a:prstDash val="solid"/>
              <a:headEnd type="none" w="sm" len="sm"/>
              <a:tailEnd type="none" w="sm" len="sm"/>
            </a:ln>
          </p:spPr>
        </p:sp>
        <p:sp>
          <p:nvSpPr>
            <p:cNvPr id="8" name="AutoShape 8"/>
            <p:cNvSpPr/>
            <p:nvPr/>
          </p:nvSpPr>
          <p:spPr>
            <a:xfrm flipV="1">
              <a:off x="2678121" y="10735"/>
              <a:ext cx="5240240" cy="11237731"/>
            </a:xfrm>
            <a:prstGeom prst="line">
              <a:avLst/>
            </a:prstGeom>
            <a:ln w="50800" cap="flat">
              <a:solidFill>
                <a:srgbClr val="BBCBCD"/>
              </a:solidFill>
              <a:prstDash val="solid"/>
              <a:headEnd type="none" w="sm" len="sm"/>
              <a:tailEnd type="none" w="sm" len="sm"/>
            </a:ln>
          </p:spPr>
        </p:sp>
        <p:sp>
          <p:nvSpPr>
            <p:cNvPr id="9" name="AutoShape 9"/>
            <p:cNvSpPr/>
            <p:nvPr/>
          </p:nvSpPr>
          <p:spPr>
            <a:xfrm flipV="1">
              <a:off x="3209142" y="10735"/>
              <a:ext cx="5240240" cy="11237731"/>
            </a:xfrm>
            <a:prstGeom prst="line">
              <a:avLst/>
            </a:prstGeom>
            <a:ln w="50800" cap="flat">
              <a:solidFill>
                <a:srgbClr val="BBCBCD"/>
              </a:solidFill>
              <a:prstDash val="solid"/>
              <a:headEnd type="none" w="sm" len="sm"/>
              <a:tailEnd type="none" w="sm" len="sm"/>
            </a:ln>
          </p:spPr>
        </p:sp>
        <p:sp>
          <p:nvSpPr>
            <p:cNvPr id="10" name="AutoShape 10"/>
            <p:cNvSpPr/>
            <p:nvPr/>
          </p:nvSpPr>
          <p:spPr>
            <a:xfrm flipV="1">
              <a:off x="3740162" y="10735"/>
              <a:ext cx="5240240" cy="11237731"/>
            </a:xfrm>
            <a:prstGeom prst="line">
              <a:avLst/>
            </a:prstGeom>
            <a:ln w="50800" cap="flat">
              <a:solidFill>
                <a:srgbClr val="BBCBCD"/>
              </a:solidFill>
              <a:prstDash val="solid"/>
              <a:headEnd type="none" w="sm" len="sm"/>
              <a:tailEnd type="none" w="sm" len="sm"/>
            </a:ln>
          </p:spPr>
        </p:sp>
        <p:sp>
          <p:nvSpPr>
            <p:cNvPr id="11" name="AutoShape 11"/>
            <p:cNvSpPr/>
            <p:nvPr/>
          </p:nvSpPr>
          <p:spPr>
            <a:xfrm flipV="1">
              <a:off x="4271182" y="10735"/>
              <a:ext cx="5240240" cy="11237731"/>
            </a:xfrm>
            <a:prstGeom prst="line">
              <a:avLst/>
            </a:prstGeom>
            <a:ln w="50800" cap="flat">
              <a:solidFill>
                <a:srgbClr val="BBCBCD"/>
              </a:solidFill>
              <a:prstDash val="solid"/>
              <a:headEnd type="none" w="sm" len="sm"/>
              <a:tailEnd type="none" w="sm" len="sm"/>
            </a:ln>
          </p:spPr>
        </p:sp>
        <p:sp>
          <p:nvSpPr>
            <p:cNvPr id="12" name="AutoShape 12"/>
            <p:cNvSpPr/>
            <p:nvPr/>
          </p:nvSpPr>
          <p:spPr>
            <a:xfrm flipV="1">
              <a:off x="4802202" y="10735"/>
              <a:ext cx="5240240" cy="11237731"/>
            </a:xfrm>
            <a:prstGeom prst="line">
              <a:avLst/>
            </a:prstGeom>
            <a:ln w="50800" cap="flat">
              <a:solidFill>
                <a:srgbClr val="BBCBCD"/>
              </a:solidFill>
              <a:prstDash val="solid"/>
              <a:headEnd type="none" w="sm" len="sm"/>
              <a:tailEnd type="none" w="sm" len="sm"/>
            </a:ln>
          </p:spPr>
        </p:sp>
      </p:grpSp>
      <p:sp>
        <p:nvSpPr>
          <p:cNvPr id="13" name="Freeform 13"/>
          <p:cNvSpPr/>
          <p:nvPr/>
        </p:nvSpPr>
        <p:spPr>
          <a:xfrm>
            <a:off x="1017383" y="595669"/>
            <a:ext cx="16241917" cy="9095662"/>
          </a:xfrm>
          <a:custGeom>
            <a:avLst/>
            <a:gdLst/>
            <a:ahLst/>
            <a:cxnLst/>
            <a:rect l="l" t="t" r="r" b="b"/>
            <a:pathLst>
              <a:path w="16241917" h="9095662">
                <a:moveTo>
                  <a:pt x="0" y="0"/>
                </a:moveTo>
                <a:lnTo>
                  <a:pt x="16241917" y="0"/>
                </a:lnTo>
                <a:lnTo>
                  <a:pt x="16241917" y="9095662"/>
                </a:lnTo>
                <a:lnTo>
                  <a:pt x="0" y="9095662"/>
                </a:lnTo>
                <a:lnTo>
                  <a:pt x="0" y="0"/>
                </a:lnTo>
                <a:close/>
              </a:path>
            </a:pathLst>
          </a:custGeom>
          <a:blipFill>
            <a:blip r:embed="rId2">
              <a:alphaModFix amt="26000"/>
            </a:blip>
            <a:stretch>
              <a:fillRect t="-117" r="-7689" b="-117"/>
            </a:stretch>
          </a:blipFill>
        </p:spPr>
      </p:sp>
      <p:grpSp>
        <p:nvGrpSpPr>
          <p:cNvPr id="14" name="Group 14"/>
          <p:cNvGrpSpPr/>
          <p:nvPr/>
        </p:nvGrpSpPr>
        <p:grpSpPr>
          <a:xfrm>
            <a:off x="-3393548" y="9258300"/>
            <a:ext cx="7549097" cy="8444400"/>
            <a:chOff x="0" y="0"/>
            <a:chExt cx="10065462" cy="11259200"/>
          </a:xfrm>
        </p:grpSpPr>
        <p:sp>
          <p:nvSpPr>
            <p:cNvPr id="15" name="AutoShape 15"/>
            <p:cNvSpPr/>
            <p:nvPr/>
          </p:nvSpPr>
          <p:spPr>
            <a:xfrm flipV="1">
              <a:off x="23020" y="10735"/>
              <a:ext cx="5240240" cy="11237731"/>
            </a:xfrm>
            <a:prstGeom prst="line">
              <a:avLst/>
            </a:prstGeom>
            <a:ln w="50800" cap="flat">
              <a:solidFill>
                <a:srgbClr val="BBCBCD"/>
              </a:solidFill>
              <a:prstDash val="solid"/>
              <a:headEnd type="none" w="sm" len="sm"/>
              <a:tailEnd type="none" w="sm" len="sm"/>
            </a:ln>
          </p:spPr>
        </p:sp>
        <p:sp>
          <p:nvSpPr>
            <p:cNvPr id="16" name="AutoShape 16"/>
            <p:cNvSpPr/>
            <p:nvPr/>
          </p:nvSpPr>
          <p:spPr>
            <a:xfrm flipV="1">
              <a:off x="554040" y="10735"/>
              <a:ext cx="5240240" cy="11237731"/>
            </a:xfrm>
            <a:prstGeom prst="line">
              <a:avLst/>
            </a:prstGeom>
            <a:ln w="50800" cap="flat">
              <a:solidFill>
                <a:srgbClr val="BBCBCD"/>
              </a:solidFill>
              <a:prstDash val="solid"/>
              <a:headEnd type="none" w="sm" len="sm"/>
              <a:tailEnd type="none" w="sm" len="sm"/>
            </a:ln>
          </p:spPr>
        </p:sp>
        <p:sp>
          <p:nvSpPr>
            <p:cNvPr id="17" name="AutoShape 17"/>
            <p:cNvSpPr/>
            <p:nvPr/>
          </p:nvSpPr>
          <p:spPr>
            <a:xfrm flipV="1">
              <a:off x="1085061" y="10735"/>
              <a:ext cx="5240240" cy="11237731"/>
            </a:xfrm>
            <a:prstGeom prst="line">
              <a:avLst/>
            </a:prstGeom>
            <a:ln w="50800" cap="flat">
              <a:solidFill>
                <a:srgbClr val="BBCBCD"/>
              </a:solidFill>
              <a:prstDash val="solid"/>
              <a:headEnd type="none" w="sm" len="sm"/>
              <a:tailEnd type="none" w="sm" len="sm"/>
            </a:ln>
          </p:spPr>
        </p:sp>
        <p:sp>
          <p:nvSpPr>
            <p:cNvPr id="18" name="AutoShape 18"/>
            <p:cNvSpPr/>
            <p:nvPr/>
          </p:nvSpPr>
          <p:spPr>
            <a:xfrm flipV="1">
              <a:off x="1616081" y="10735"/>
              <a:ext cx="5240240" cy="11237731"/>
            </a:xfrm>
            <a:prstGeom prst="line">
              <a:avLst/>
            </a:prstGeom>
            <a:ln w="50800" cap="flat">
              <a:solidFill>
                <a:srgbClr val="BBCBCD"/>
              </a:solidFill>
              <a:prstDash val="solid"/>
              <a:headEnd type="none" w="sm" len="sm"/>
              <a:tailEnd type="none" w="sm" len="sm"/>
            </a:ln>
          </p:spPr>
        </p:sp>
        <p:sp>
          <p:nvSpPr>
            <p:cNvPr id="19" name="AutoShape 19"/>
            <p:cNvSpPr/>
            <p:nvPr/>
          </p:nvSpPr>
          <p:spPr>
            <a:xfrm flipV="1">
              <a:off x="2147101" y="10735"/>
              <a:ext cx="5240240" cy="11237731"/>
            </a:xfrm>
            <a:prstGeom prst="line">
              <a:avLst/>
            </a:prstGeom>
            <a:ln w="50800" cap="flat">
              <a:solidFill>
                <a:srgbClr val="BBCBCD"/>
              </a:solidFill>
              <a:prstDash val="solid"/>
              <a:headEnd type="none" w="sm" len="sm"/>
              <a:tailEnd type="none" w="sm" len="sm"/>
            </a:ln>
          </p:spPr>
        </p:sp>
        <p:sp>
          <p:nvSpPr>
            <p:cNvPr id="20" name="AutoShape 20"/>
            <p:cNvSpPr/>
            <p:nvPr/>
          </p:nvSpPr>
          <p:spPr>
            <a:xfrm flipV="1">
              <a:off x="2678121" y="10735"/>
              <a:ext cx="5240240" cy="11237731"/>
            </a:xfrm>
            <a:prstGeom prst="line">
              <a:avLst/>
            </a:prstGeom>
            <a:ln w="50800" cap="flat">
              <a:solidFill>
                <a:srgbClr val="BBCBCD"/>
              </a:solidFill>
              <a:prstDash val="solid"/>
              <a:headEnd type="none" w="sm" len="sm"/>
              <a:tailEnd type="none" w="sm" len="sm"/>
            </a:ln>
          </p:spPr>
        </p:sp>
        <p:sp>
          <p:nvSpPr>
            <p:cNvPr id="21" name="AutoShape 21"/>
            <p:cNvSpPr/>
            <p:nvPr/>
          </p:nvSpPr>
          <p:spPr>
            <a:xfrm flipV="1">
              <a:off x="3209142" y="10735"/>
              <a:ext cx="5240240" cy="11237731"/>
            </a:xfrm>
            <a:prstGeom prst="line">
              <a:avLst/>
            </a:prstGeom>
            <a:ln w="50800" cap="flat">
              <a:solidFill>
                <a:srgbClr val="BBCBCD"/>
              </a:solidFill>
              <a:prstDash val="solid"/>
              <a:headEnd type="none" w="sm" len="sm"/>
              <a:tailEnd type="none" w="sm" len="sm"/>
            </a:ln>
          </p:spPr>
        </p:sp>
        <p:sp>
          <p:nvSpPr>
            <p:cNvPr id="22" name="AutoShape 22"/>
            <p:cNvSpPr/>
            <p:nvPr/>
          </p:nvSpPr>
          <p:spPr>
            <a:xfrm flipV="1">
              <a:off x="3740162" y="10735"/>
              <a:ext cx="5240240" cy="11237731"/>
            </a:xfrm>
            <a:prstGeom prst="line">
              <a:avLst/>
            </a:prstGeom>
            <a:ln w="50800" cap="flat">
              <a:solidFill>
                <a:srgbClr val="BBCBCD"/>
              </a:solidFill>
              <a:prstDash val="solid"/>
              <a:headEnd type="none" w="sm" len="sm"/>
              <a:tailEnd type="none" w="sm" len="sm"/>
            </a:ln>
          </p:spPr>
        </p:sp>
        <p:sp>
          <p:nvSpPr>
            <p:cNvPr id="23" name="AutoShape 23"/>
            <p:cNvSpPr/>
            <p:nvPr/>
          </p:nvSpPr>
          <p:spPr>
            <a:xfrm flipV="1">
              <a:off x="4271182" y="10735"/>
              <a:ext cx="5240240" cy="11237731"/>
            </a:xfrm>
            <a:prstGeom prst="line">
              <a:avLst/>
            </a:prstGeom>
            <a:ln w="50800" cap="flat">
              <a:solidFill>
                <a:srgbClr val="BBCBCD"/>
              </a:solidFill>
              <a:prstDash val="solid"/>
              <a:headEnd type="none" w="sm" len="sm"/>
              <a:tailEnd type="none" w="sm" len="sm"/>
            </a:ln>
          </p:spPr>
        </p:sp>
        <p:sp>
          <p:nvSpPr>
            <p:cNvPr id="24" name="AutoShape 24"/>
            <p:cNvSpPr/>
            <p:nvPr/>
          </p:nvSpPr>
          <p:spPr>
            <a:xfrm flipV="1">
              <a:off x="4802202" y="10735"/>
              <a:ext cx="5240240" cy="11237731"/>
            </a:xfrm>
            <a:prstGeom prst="line">
              <a:avLst/>
            </a:prstGeom>
            <a:ln w="50800" cap="flat">
              <a:solidFill>
                <a:srgbClr val="BBCBCD"/>
              </a:solidFill>
              <a:prstDash val="solid"/>
              <a:headEnd type="none" w="sm" len="sm"/>
              <a:tailEnd type="none" w="sm" len="sm"/>
            </a:ln>
          </p:spPr>
        </p:sp>
      </p:grpSp>
      <p:sp>
        <p:nvSpPr>
          <p:cNvPr id="25" name="Freeform 25"/>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3"/>
            <a:stretch>
              <a:fillRect/>
            </a:stretch>
          </a:blipFill>
        </p:spPr>
      </p:sp>
      <p:sp>
        <p:nvSpPr>
          <p:cNvPr id="26" name="Freeform 26"/>
          <p:cNvSpPr/>
          <p:nvPr/>
        </p:nvSpPr>
        <p:spPr>
          <a:xfrm>
            <a:off x="4995315" y="2171700"/>
            <a:ext cx="7039249" cy="7370941"/>
          </a:xfrm>
          <a:custGeom>
            <a:avLst/>
            <a:gdLst/>
            <a:ahLst/>
            <a:cxnLst/>
            <a:rect l="l" t="t" r="r" b="b"/>
            <a:pathLst>
              <a:path w="7039249" h="7370941">
                <a:moveTo>
                  <a:pt x="0" y="0"/>
                </a:moveTo>
                <a:lnTo>
                  <a:pt x="7039249" y="0"/>
                </a:lnTo>
                <a:lnTo>
                  <a:pt x="7039249" y="7370941"/>
                </a:lnTo>
                <a:lnTo>
                  <a:pt x="0" y="73709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4560622" y="194892"/>
            <a:ext cx="9166757" cy="1219200"/>
          </a:xfrm>
          <a:prstGeom prst="rect">
            <a:avLst/>
          </a:prstGeom>
        </p:spPr>
        <p:txBody>
          <a:bodyPr lIns="0" tIns="0" rIns="0" bIns="0" rtlCol="0" anchor="t">
            <a:spAutoFit/>
          </a:bodyPr>
          <a:lstStyle/>
          <a:p>
            <a:pPr algn="ctr">
              <a:lnSpc>
                <a:spcPts val="8250"/>
              </a:lnSpc>
            </a:pPr>
            <a:r>
              <a:rPr lang="en-US" sz="7500" b="1">
                <a:solidFill>
                  <a:srgbClr val="438B95"/>
                </a:solidFill>
                <a:latin typeface="Avenir Bold"/>
                <a:ea typeface="Avenir Bold"/>
                <a:cs typeface="Avenir Bold"/>
                <a:sym typeface="Avenir Bold"/>
              </a:rPr>
              <a:t>GUI FEATURES</a:t>
            </a:r>
          </a:p>
        </p:txBody>
      </p:sp>
      <p:sp>
        <p:nvSpPr>
          <p:cNvPr id="28" name="TextBox 28"/>
          <p:cNvSpPr txBox="1"/>
          <p:nvPr/>
        </p:nvSpPr>
        <p:spPr>
          <a:xfrm>
            <a:off x="6591850" y="2608545"/>
            <a:ext cx="5104299" cy="971461"/>
          </a:xfrm>
          <a:prstGeom prst="rect">
            <a:avLst/>
          </a:prstGeom>
        </p:spPr>
        <p:txBody>
          <a:bodyPr lIns="0" tIns="0" rIns="0" bIns="0" rtlCol="0" anchor="t">
            <a:spAutoFit/>
          </a:bodyPr>
          <a:lstStyle/>
          <a:p>
            <a:pPr algn="ctr">
              <a:lnSpc>
                <a:spcPts val="2467"/>
              </a:lnSpc>
            </a:pPr>
            <a:r>
              <a:rPr lang="en-US" sz="2242" b="1">
                <a:solidFill>
                  <a:srgbClr val="D9D9D9"/>
                </a:solidFill>
                <a:latin typeface="Avenir Bold"/>
                <a:ea typeface="Avenir Bold"/>
                <a:cs typeface="Avenir Bold"/>
                <a:sym typeface="Avenir Bold"/>
              </a:rPr>
              <a:t>LOAD, PROCESS, AND SAVE AUDIO FILES.</a:t>
            </a:r>
          </a:p>
          <a:p>
            <a:pPr algn="ctr">
              <a:lnSpc>
                <a:spcPts val="2467"/>
              </a:lnSpc>
              <a:spcBef>
                <a:spcPct val="0"/>
              </a:spcBef>
            </a:pPr>
            <a:endParaRPr lang="en-US" sz="2242" b="1">
              <a:solidFill>
                <a:srgbClr val="D9D9D9"/>
              </a:solidFill>
              <a:latin typeface="Avenir Bold"/>
              <a:ea typeface="Avenir Bold"/>
              <a:cs typeface="Avenir Bold"/>
              <a:sym typeface="Avenir Bold"/>
            </a:endParaRPr>
          </a:p>
        </p:txBody>
      </p:sp>
      <p:sp>
        <p:nvSpPr>
          <p:cNvPr id="29" name="TextBox 29"/>
          <p:cNvSpPr txBox="1"/>
          <p:nvPr/>
        </p:nvSpPr>
        <p:spPr>
          <a:xfrm>
            <a:off x="6591850" y="4476839"/>
            <a:ext cx="5104299" cy="666661"/>
          </a:xfrm>
          <a:prstGeom prst="rect">
            <a:avLst/>
          </a:prstGeom>
        </p:spPr>
        <p:txBody>
          <a:bodyPr lIns="0" tIns="0" rIns="0" bIns="0" rtlCol="0" anchor="t">
            <a:spAutoFit/>
          </a:bodyPr>
          <a:lstStyle/>
          <a:p>
            <a:pPr algn="ctr">
              <a:lnSpc>
                <a:spcPts val="2467"/>
              </a:lnSpc>
              <a:spcBef>
                <a:spcPct val="0"/>
              </a:spcBef>
            </a:pPr>
            <a:r>
              <a:rPr lang="en-US" sz="2242" b="1">
                <a:solidFill>
                  <a:srgbClr val="000000"/>
                </a:solidFill>
                <a:latin typeface="Avenir Bold"/>
                <a:ea typeface="Avenir Bold"/>
                <a:cs typeface="Avenir Bold"/>
                <a:sym typeface="Avenir Bold"/>
              </a:rPr>
              <a:t>ADJUSTABLE SLIDERS FOR TIME-STRETCHING &amp; PITCH-SHIFTING.</a:t>
            </a:r>
          </a:p>
        </p:txBody>
      </p:sp>
      <p:sp>
        <p:nvSpPr>
          <p:cNvPr id="30" name="TextBox 30"/>
          <p:cNvSpPr txBox="1"/>
          <p:nvPr/>
        </p:nvSpPr>
        <p:spPr>
          <a:xfrm>
            <a:off x="6591850" y="6350897"/>
            <a:ext cx="5104299" cy="666661"/>
          </a:xfrm>
          <a:prstGeom prst="rect">
            <a:avLst/>
          </a:prstGeom>
        </p:spPr>
        <p:txBody>
          <a:bodyPr lIns="0" tIns="0" rIns="0" bIns="0" rtlCol="0" anchor="t">
            <a:spAutoFit/>
          </a:bodyPr>
          <a:lstStyle/>
          <a:p>
            <a:pPr algn="ctr">
              <a:lnSpc>
                <a:spcPts val="2467"/>
              </a:lnSpc>
              <a:spcBef>
                <a:spcPct val="0"/>
              </a:spcBef>
            </a:pPr>
            <a:r>
              <a:rPr lang="en-US" sz="2242" b="1">
                <a:solidFill>
                  <a:srgbClr val="FFFFFF"/>
                </a:solidFill>
                <a:latin typeface="Avenir Bold"/>
                <a:ea typeface="Avenir Bold"/>
                <a:cs typeface="Avenir Bold"/>
                <a:sym typeface="Avenir Bold"/>
              </a:rPr>
              <a:t>EFFECTS MENU WITH MULTIPLE SOUND MODIFICATIONS.</a:t>
            </a:r>
          </a:p>
        </p:txBody>
      </p:sp>
      <p:sp>
        <p:nvSpPr>
          <p:cNvPr id="31" name="TextBox 31"/>
          <p:cNvSpPr txBox="1"/>
          <p:nvPr/>
        </p:nvSpPr>
        <p:spPr>
          <a:xfrm>
            <a:off x="6591850" y="8286839"/>
            <a:ext cx="5104299" cy="1276261"/>
          </a:xfrm>
          <a:prstGeom prst="rect">
            <a:avLst/>
          </a:prstGeom>
        </p:spPr>
        <p:txBody>
          <a:bodyPr lIns="0" tIns="0" rIns="0" bIns="0" rtlCol="0" anchor="t">
            <a:spAutoFit/>
          </a:bodyPr>
          <a:lstStyle/>
          <a:p>
            <a:pPr algn="ctr">
              <a:lnSpc>
                <a:spcPts val="2467"/>
              </a:lnSpc>
            </a:pPr>
            <a:r>
              <a:rPr lang="en-US" sz="2242" b="1">
                <a:solidFill>
                  <a:srgbClr val="000000"/>
                </a:solidFill>
                <a:latin typeface="Avenir Bold"/>
                <a:ea typeface="Avenir Bold"/>
                <a:cs typeface="Avenir Bold"/>
                <a:sym typeface="Avenir Bold"/>
              </a:rPr>
              <a:t>GRAPHICAL VISUALIZATION OF WAVEFORMS AND FREQUENCY SPECTRUMS.</a:t>
            </a:r>
          </a:p>
          <a:p>
            <a:pPr algn="ctr">
              <a:lnSpc>
                <a:spcPts val="2467"/>
              </a:lnSpc>
              <a:spcBef>
                <a:spcPct val="0"/>
              </a:spcBef>
            </a:pPr>
            <a:endParaRPr lang="en-US" sz="2242" b="1">
              <a:solidFill>
                <a:srgbClr val="000000"/>
              </a:solidFill>
              <a:latin typeface="Avenir Bold"/>
              <a:ea typeface="Avenir Bold"/>
              <a:cs typeface="Avenir Bold"/>
              <a:sym typeface="Avenir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89161" y="1674546"/>
            <a:ext cx="1751333" cy="1413315"/>
          </a:xfrm>
          <a:prstGeom prst="rect">
            <a:avLst/>
          </a:prstGeom>
        </p:spPr>
        <p:txBody>
          <a:bodyPr lIns="0" tIns="0" rIns="0" bIns="0" rtlCol="0" anchor="t">
            <a:spAutoFit/>
          </a:bodyPr>
          <a:lstStyle/>
          <a:p>
            <a:pPr algn="ctr">
              <a:lnSpc>
                <a:spcPts val="9622"/>
              </a:lnSpc>
            </a:pPr>
            <a:r>
              <a:rPr lang="en-US" sz="8747" b="1">
                <a:solidFill>
                  <a:srgbClr val="438B95"/>
                </a:solidFill>
                <a:latin typeface="Avenir Bold"/>
                <a:ea typeface="Avenir Bold"/>
                <a:cs typeface="Avenir Bold"/>
                <a:sym typeface="Avenir Bold"/>
              </a:rPr>
              <a:t>1</a:t>
            </a:r>
          </a:p>
        </p:txBody>
      </p:sp>
      <p:sp>
        <p:nvSpPr>
          <p:cNvPr id="3" name="TextBox 3"/>
          <p:cNvSpPr txBox="1"/>
          <p:nvPr/>
        </p:nvSpPr>
        <p:spPr>
          <a:xfrm>
            <a:off x="2898535" y="4023039"/>
            <a:ext cx="5332584" cy="1804992"/>
          </a:xfrm>
          <a:prstGeom prst="rect">
            <a:avLst/>
          </a:prstGeom>
        </p:spPr>
        <p:txBody>
          <a:bodyPr lIns="0" tIns="0" rIns="0" bIns="0" rtlCol="0" anchor="t">
            <a:spAutoFit/>
          </a:bodyPr>
          <a:lstStyle/>
          <a:p>
            <a:pPr marL="226635" lvl="1" algn="ctr">
              <a:lnSpc>
                <a:spcPts val="2309"/>
              </a:lnSpc>
            </a:pPr>
            <a:r>
              <a:rPr lang="en-US" sz="2099" dirty="0">
                <a:solidFill>
                  <a:srgbClr val="000000"/>
                </a:solidFill>
                <a:latin typeface="Avenir"/>
                <a:ea typeface="Avenir"/>
                <a:cs typeface="Avenir"/>
                <a:sym typeface="Avenir"/>
              </a:rPr>
              <a:t>More audio effects, such as chorus, flanger or parametric equalization, can be added to provide users with a wider range of creative options. This would allow for more advanced audio manipulation and customization.</a:t>
            </a:r>
          </a:p>
        </p:txBody>
      </p:sp>
      <p:sp>
        <p:nvSpPr>
          <p:cNvPr id="4" name="TextBox 4"/>
          <p:cNvSpPr txBox="1"/>
          <p:nvPr/>
        </p:nvSpPr>
        <p:spPr>
          <a:xfrm>
            <a:off x="11847506" y="1674546"/>
            <a:ext cx="1751333" cy="1413315"/>
          </a:xfrm>
          <a:prstGeom prst="rect">
            <a:avLst/>
          </a:prstGeom>
        </p:spPr>
        <p:txBody>
          <a:bodyPr lIns="0" tIns="0" rIns="0" bIns="0" rtlCol="0" anchor="t">
            <a:spAutoFit/>
          </a:bodyPr>
          <a:lstStyle/>
          <a:p>
            <a:pPr algn="ctr">
              <a:lnSpc>
                <a:spcPts val="9622"/>
              </a:lnSpc>
            </a:pPr>
            <a:r>
              <a:rPr lang="en-US" sz="8747" b="1">
                <a:solidFill>
                  <a:srgbClr val="438B95"/>
                </a:solidFill>
                <a:latin typeface="Avenir Bold"/>
                <a:ea typeface="Avenir Bold"/>
                <a:cs typeface="Avenir Bold"/>
                <a:sym typeface="Avenir Bold"/>
              </a:rPr>
              <a:t>2</a:t>
            </a:r>
          </a:p>
        </p:txBody>
      </p:sp>
      <p:sp>
        <p:nvSpPr>
          <p:cNvPr id="5" name="TextBox 5"/>
          <p:cNvSpPr txBox="1"/>
          <p:nvPr/>
        </p:nvSpPr>
        <p:spPr>
          <a:xfrm>
            <a:off x="2234006" y="6313827"/>
            <a:ext cx="7158345" cy="1804992"/>
          </a:xfrm>
          <a:prstGeom prst="rect">
            <a:avLst/>
          </a:prstGeom>
        </p:spPr>
        <p:txBody>
          <a:bodyPr lIns="0" tIns="0" rIns="0" bIns="0" rtlCol="0" anchor="t">
            <a:spAutoFit/>
          </a:bodyPr>
          <a:lstStyle/>
          <a:p>
            <a:pPr marL="226635" lvl="1" algn="ctr">
              <a:lnSpc>
                <a:spcPts val="2309"/>
              </a:lnSpc>
            </a:pPr>
            <a:r>
              <a:rPr lang="en-US" sz="2099" dirty="0">
                <a:solidFill>
                  <a:srgbClr val="000000"/>
                </a:solidFill>
                <a:latin typeface="Avenir"/>
                <a:ea typeface="Avenir"/>
                <a:cs typeface="Avenir"/>
                <a:sym typeface="Avenir"/>
              </a:rPr>
              <a:t> Features like formant preservation during pitch shifting and transient preservation during time scaling can be implemented. These would help maintain the natural characteristics of voices and instruments, especially for complex audio signals.</a:t>
            </a:r>
          </a:p>
          <a:p>
            <a:pPr algn="ctr">
              <a:lnSpc>
                <a:spcPts val="2309"/>
              </a:lnSpc>
            </a:pPr>
            <a:endParaRPr lang="en-US" sz="2099" dirty="0">
              <a:solidFill>
                <a:srgbClr val="000000"/>
              </a:solidFill>
              <a:latin typeface="Avenir"/>
              <a:ea typeface="Avenir"/>
              <a:cs typeface="Avenir"/>
              <a:sym typeface="Avenir"/>
            </a:endParaRPr>
          </a:p>
        </p:txBody>
      </p:sp>
      <p:sp>
        <p:nvSpPr>
          <p:cNvPr id="6" name="TextBox 6"/>
          <p:cNvSpPr txBox="1"/>
          <p:nvPr/>
        </p:nvSpPr>
        <p:spPr>
          <a:xfrm>
            <a:off x="4689161" y="8547464"/>
            <a:ext cx="1751333" cy="1413315"/>
          </a:xfrm>
          <a:prstGeom prst="rect">
            <a:avLst/>
          </a:prstGeom>
        </p:spPr>
        <p:txBody>
          <a:bodyPr lIns="0" tIns="0" rIns="0" bIns="0" rtlCol="0" anchor="t">
            <a:spAutoFit/>
          </a:bodyPr>
          <a:lstStyle/>
          <a:p>
            <a:pPr algn="ctr">
              <a:lnSpc>
                <a:spcPts val="9622"/>
              </a:lnSpc>
            </a:pPr>
            <a:r>
              <a:rPr lang="en-US" sz="8747" b="1">
                <a:solidFill>
                  <a:srgbClr val="438B95"/>
                </a:solidFill>
                <a:latin typeface="Avenir Bold"/>
                <a:ea typeface="Avenir Bold"/>
                <a:cs typeface="Avenir Bold"/>
                <a:sym typeface="Avenir Bold"/>
              </a:rPr>
              <a:t>3</a:t>
            </a:r>
          </a:p>
        </p:txBody>
      </p:sp>
      <p:sp>
        <p:nvSpPr>
          <p:cNvPr id="7" name="TextBox 7"/>
          <p:cNvSpPr txBox="1"/>
          <p:nvPr/>
        </p:nvSpPr>
        <p:spPr>
          <a:xfrm>
            <a:off x="11847506" y="8547464"/>
            <a:ext cx="1751333" cy="1413315"/>
          </a:xfrm>
          <a:prstGeom prst="rect">
            <a:avLst/>
          </a:prstGeom>
        </p:spPr>
        <p:txBody>
          <a:bodyPr lIns="0" tIns="0" rIns="0" bIns="0" rtlCol="0" anchor="t">
            <a:spAutoFit/>
          </a:bodyPr>
          <a:lstStyle/>
          <a:p>
            <a:pPr algn="ctr">
              <a:lnSpc>
                <a:spcPts val="9622"/>
              </a:lnSpc>
            </a:pPr>
            <a:r>
              <a:rPr lang="en-US" sz="8747" b="1">
                <a:solidFill>
                  <a:srgbClr val="438B95"/>
                </a:solidFill>
                <a:latin typeface="Avenir Bold"/>
                <a:ea typeface="Avenir Bold"/>
                <a:cs typeface="Avenir Bold"/>
                <a:sym typeface="Avenir Bold"/>
              </a:rPr>
              <a:t>4</a:t>
            </a:r>
          </a:p>
        </p:txBody>
      </p:sp>
      <p:sp>
        <p:nvSpPr>
          <p:cNvPr id="8" name="TextBox 8"/>
          <p:cNvSpPr txBox="1"/>
          <p:nvPr/>
        </p:nvSpPr>
        <p:spPr>
          <a:xfrm>
            <a:off x="10056880" y="4023039"/>
            <a:ext cx="5332584" cy="1474763"/>
          </a:xfrm>
          <a:prstGeom prst="rect">
            <a:avLst/>
          </a:prstGeom>
        </p:spPr>
        <p:txBody>
          <a:bodyPr lIns="0" tIns="0" rIns="0" bIns="0" rtlCol="0" anchor="t">
            <a:spAutoFit/>
          </a:bodyPr>
          <a:lstStyle/>
          <a:p>
            <a:pPr algn="ctr">
              <a:lnSpc>
                <a:spcPts val="2309"/>
              </a:lnSpc>
            </a:pPr>
            <a:r>
              <a:rPr lang="en-US" sz="2000" b="0" i="0" u="none" strike="noStrike" dirty="0">
                <a:solidFill>
                  <a:srgbClr val="000000"/>
                </a:solidFill>
                <a:effectLst/>
                <a:latin typeface="Arial" panose="020B0604020202020204" pitchFamily="34" charset="0"/>
                <a:cs typeface="Arial" panose="020B0604020202020204" pitchFamily="34" charset="0"/>
              </a:rPr>
              <a:t>Support for loading and processing multiple audio tracks simultaneously can be added. This would enable users to work on more complex audio projects, such as mixing or layering sounds</a:t>
            </a:r>
            <a:endParaRPr lang="en-US" sz="2400" dirty="0">
              <a:solidFill>
                <a:srgbClr val="000000"/>
              </a:solidFill>
              <a:latin typeface="Arial" panose="020B0604020202020204" pitchFamily="34" charset="0"/>
              <a:ea typeface="Avenir"/>
              <a:cs typeface="Arial" panose="020B0604020202020204" pitchFamily="34" charset="0"/>
              <a:sym typeface="Avenir"/>
            </a:endParaRPr>
          </a:p>
        </p:txBody>
      </p:sp>
      <p:sp>
        <p:nvSpPr>
          <p:cNvPr id="9" name="TextBox 9"/>
          <p:cNvSpPr txBox="1"/>
          <p:nvPr/>
        </p:nvSpPr>
        <p:spPr>
          <a:xfrm>
            <a:off x="10056880" y="6150892"/>
            <a:ext cx="6179630" cy="1513367"/>
          </a:xfrm>
          <a:prstGeom prst="rect">
            <a:avLst/>
          </a:prstGeom>
        </p:spPr>
        <p:txBody>
          <a:bodyPr lIns="0" tIns="0" rIns="0" bIns="0" rtlCol="0" anchor="t">
            <a:spAutoFit/>
          </a:bodyPr>
          <a:lstStyle/>
          <a:p>
            <a:pPr algn="ctr">
              <a:lnSpc>
                <a:spcPts val="2309"/>
              </a:lnSpc>
            </a:pPr>
            <a:r>
              <a:rPr lang="en-US" sz="2099">
                <a:solidFill>
                  <a:srgbClr val="000000"/>
                </a:solidFill>
                <a:latin typeface="Avenir"/>
                <a:ea typeface="Avenir"/>
                <a:cs typeface="Avenir"/>
                <a:sym typeface="Avenir"/>
              </a:rPr>
              <a:t> A batch processing feature can be added to allow users to apply the same effects and scaling parameters to multiple audio files at once. This would save time when working with large datasets or multiple file</a:t>
            </a:r>
          </a:p>
        </p:txBody>
      </p:sp>
      <p:sp>
        <p:nvSpPr>
          <p:cNvPr id="10" name="Freeform 10"/>
          <p:cNvSpPr/>
          <p:nvPr/>
        </p:nvSpPr>
        <p:spPr>
          <a:xfrm>
            <a:off x="16236511" y="-11227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3395237" y="3096781"/>
            <a:ext cx="4835882" cy="917339"/>
          </a:xfrm>
          <a:prstGeom prst="rect">
            <a:avLst/>
          </a:prstGeom>
        </p:spPr>
        <p:txBody>
          <a:bodyPr lIns="0" tIns="0" rIns="0" bIns="0" rtlCol="0" anchor="t">
            <a:spAutoFit/>
          </a:bodyPr>
          <a:lstStyle/>
          <a:p>
            <a:pPr algn="ctr">
              <a:lnSpc>
                <a:spcPts val="3367"/>
              </a:lnSpc>
            </a:pPr>
            <a:r>
              <a:rPr lang="en-US" sz="3061" b="1">
                <a:solidFill>
                  <a:srgbClr val="438B95"/>
                </a:solidFill>
                <a:latin typeface="Avenir Bold"/>
                <a:ea typeface="Avenir Bold"/>
                <a:cs typeface="Avenir Bold"/>
                <a:sym typeface="Avenir Bold"/>
              </a:rPr>
              <a:t>ADDITIONAL AUDIO EFFECTS</a:t>
            </a:r>
          </a:p>
        </p:txBody>
      </p:sp>
      <p:sp>
        <p:nvSpPr>
          <p:cNvPr id="12" name="TextBox 12"/>
          <p:cNvSpPr txBox="1"/>
          <p:nvPr/>
        </p:nvSpPr>
        <p:spPr>
          <a:xfrm>
            <a:off x="10657239" y="3402186"/>
            <a:ext cx="4732226" cy="492399"/>
          </a:xfrm>
          <a:prstGeom prst="rect">
            <a:avLst/>
          </a:prstGeom>
        </p:spPr>
        <p:txBody>
          <a:bodyPr lIns="0" tIns="0" rIns="0" bIns="0" rtlCol="0" anchor="t">
            <a:spAutoFit/>
          </a:bodyPr>
          <a:lstStyle/>
          <a:p>
            <a:pPr algn="ctr">
              <a:lnSpc>
                <a:spcPts val="3367"/>
              </a:lnSpc>
            </a:pPr>
            <a:r>
              <a:rPr lang="en-US" sz="3061" b="1">
                <a:solidFill>
                  <a:srgbClr val="438B95"/>
                </a:solidFill>
                <a:latin typeface="Avenir Bold"/>
                <a:ea typeface="Avenir Bold"/>
                <a:cs typeface="Avenir Bold"/>
                <a:sym typeface="Avenir Bold"/>
              </a:rPr>
              <a:t>MULTI-TRACK SUPPORT</a:t>
            </a:r>
          </a:p>
        </p:txBody>
      </p:sp>
      <p:sp>
        <p:nvSpPr>
          <p:cNvPr id="13" name="TextBox 13"/>
          <p:cNvSpPr txBox="1"/>
          <p:nvPr/>
        </p:nvSpPr>
        <p:spPr>
          <a:xfrm>
            <a:off x="2985514" y="7817325"/>
            <a:ext cx="5245605" cy="917339"/>
          </a:xfrm>
          <a:prstGeom prst="rect">
            <a:avLst/>
          </a:prstGeom>
        </p:spPr>
        <p:txBody>
          <a:bodyPr lIns="0" tIns="0" rIns="0" bIns="0" rtlCol="0" anchor="t">
            <a:spAutoFit/>
          </a:bodyPr>
          <a:lstStyle/>
          <a:p>
            <a:pPr algn="ctr">
              <a:lnSpc>
                <a:spcPts val="3367"/>
              </a:lnSpc>
            </a:pPr>
            <a:r>
              <a:rPr lang="en-US" sz="3061" b="1">
                <a:solidFill>
                  <a:srgbClr val="438B95"/>
                </a:solidFill>
                <a:latin typeface="Avenir Bold"/>
                <a:ea typeface="Avenir Bold"/>
                <a:cs typeface="Avenir Bold"/>
                <a:sym typeface="Avenir Bold"/>
              </a:rPr>
              <a:t>ADVANCED PHASE VOCODER FEATURE</a:t>
            </a:r>
          </a:p>
        </p:txBody>
      </p:sp>
      <p:sp>
        <p:nvSpPr>
          <p:cNvPr id="14" name="TextBox 14"/>
          <p:cNvSpPr txBox="1"/>
          <p:nvPr/>
        </p:nvSpPr>
        <p:spPr>
          <a:xfrm>
            <a:off x="11056740" y="7817325"/>
            <a:ext cx="3332865" cy="917339"/>
          </a:xfrm>
          <a:prstGeom prst="rect">
            <a:avLst/>
          </a:prstGeom>
        </p:spPr>
        <p:txBody>
          <a:bodyPr lIns="0" tIns="0" rIns="0" bIns="0" rtlCol="0" anchor="t">
            <a:spAutoFit/>
          </a:bodyPr>
          <a:lstStyle/>
          <a:p>
            <a:pPr algn="ctr">
              <a:lnSpc>
                <a:spcPts val="3367"/>
              </a:lnSpc>
            </a:pPr>
            <a:r>
              <a:rPr lang="en-US" sz="3061" b="1">
                <a:solidFill>
                  <a:srgbClr val="438B95"/>
                </a:solidFill>
                <a:latin typeface="Avenir Bold"/>
                <a:ea typeface="Avenir Bold"/>
                <a:cs typeface="Avenir Bold"/>
                <a:sym typeface="Avenir Bold"/>
              </a:rPr>
              <a:t>BATCH PROCESSING</a:t>
            </a:r>
          </a:p>
        </p:txBody>
      </p:sp>
      <p:grpSp>
        <p:nvGrpSpPr>
          <p:cNvPr id="15" name="Group 15"/>
          <p:cNvGrpSpPr/>
          <p:nvPr/>
        </p:nvGrpSpPr>
        <p:grpSpPr>
          <a:xfrm>
            <a:off x="-1976257" y="9960779"/>
            <a:ext cx="6603707" cy="7386889"/>
            <a:chOff x="0" y="0"/>
            <a:chExt cx="8804942" cy="9849185"/>
          </a:xfrm>
        </p:grpSpPr>
        <p:sp>
          <p:nvSpPr>
            <p:cNvPr id="16" name="AutoShape 16"/>
            <p:cNvSpPr/>
            <p:nvPr/>
          </p:nvSpPr>
          <p:spPr>
            <a:xfrm flipV="1">
              <a:off x="20137" y="9390"/>
              <a:ext cx="4583993" cy="9830405"/>
            </a:xfrm>
            <a:prstGeom prst="line">
              <a:avLst/>
            </a:prstGeom>
            <a:ln w="44438" cap="flat">
              <a:solidFill>
                <a:srgbClr val="BBCBCD"/>
              </a:solidFill>
              <a:prstDash val="solid"/>
              <a:headEnd type="none" w="sm" len="sm"/>
              <a:tailEnd type="none" w="sm" len="sm"/>
            </a:ln>
          </p:spPr>
        </p:sp>
        <p:sp>
          <p:nvSpPr>
            <p:cNvPr id="17" name="AutoShape 17"/>
            <p:cNvSpPr/>
            <p:nvPr/>
          </p:nvSpPr>
          <p:spPr>
            <a:xfrm flipV="1">
              <a:off x="484657" y="9390"/>
              <a:ext cx="4583993" cy="9830405"/>
            </a:xfrm>
            <a:prstGeom prst="line">
              <a:avLst/>
            </a:prstGeom>
            <a:ln w="44438" cap="flat">
              <a:solidFill>
                <a:srgbClr val="BBCBCD"/>
              </a:solidFill>
              <a:prstDash val="solid"/>
              <a:headEnd type="none" w="sm" len="sm"/>
              <a:tailEnd type="none" w="sm" len="sm"/>
            </a:ln>
          </p:spPr>
        </p:sp>
        <p:sp>
          <p:nvSpPr>
            <p:cNvPr id="18" name="AutoShape 18"/>
            <p:cNvSpPr/>
            <p:nvPr/>
          </p:nvSpPr>
          <p:spPr>
            <a:xfrm flipV="1">
              <a:off x="949176" y="9390"/>
              <a:ext cx="4583993" cy="9830405"/>
            </a:xfrm>
            <a:prstGeom prst="line">
              <a:avLst/>
            </a:prstGeom>
            <a:ln w="44438" cap="flat">
              <a:solidFill>
                <a:srgbClr val="BBCBCD"/>
              </a:solidFill>
              <a:prstDash val="solid"/>
              <a:headEnd type="none" w="sm" len="sm"/>
              <a:tailEnd type="none" w="sm" len="sm"/>
            </a:ln>
          </p:spPr>
        </p:sp>
        <p:sp>
          <p:nvSpPr>
            <p:cNvPr id="19" name="AutoShape 19"/>
            <p:cNvSpPr/>
            <p:nvPr/>
          </p:nvSpPr>
          <p:spPr>
            <a:xfrm flipV="1">
              <a:off x="1413696" y="9390"/>
              <a:ext cx="4583993" cy="9830405"/>
            </a:xfrm>
            <a:prstGeom prst="line">
              <a:avLst/>
            </a:prstGeom>
            <a:ln w="44438" cap="flat">
              <a:solidFill>
                <a:srgbClr val="BBCBCD"/>
              </a:solidFill>
              <a:prstDash val="solid"/>
              <a:headEnd type="none" w="sm" len="sm"/>
              <a:tailEnd type="none" w="sm" len="sm"/>
            </a:ln>
          </p:spPr>
        </p:sp>
        <p:sp>
          <p:nvSpPr>
            <p:cNvPr id="20" name="AutoShape 20"/>
            <p:cNvSpPr/>
            <p:nvPr/>
          </p:nvSpPr>
          <p:spPr>
            <a:xfrm flipV="1">
              <a:off x="1878215" y="9390"/>
              <a:ext cx="4583993" cy="9830405"/>
            </a:xfrm>
            <a:prstGeom prst="line">
              <a:avLst/>
            </a:prstGeom>
            <a:ln w="44438" cap="flat">
              <a:solidFill>
                <a:srgbClr val="BBCBCD"/>
              </a:solidFill>
              <a:prstDash val="solid"/>
              <a:headEnd type="none" w="sm" len="sm"/>
              <a:tailEnd type="none" w="sm" len="sm"/>
            </a:ln>
          </p:spPr>
        </p:sp>
        <p:sp>
          <p:nvSpPr>
            <p:cNvPr id="21" name="AutoShape 21"/>
            <p:cNvSpPr/>
            <p:nvPr/>
          </p:nvSpPr>
          <p:spPr>
            <a:xfrm flipV="1">
              <a:off x="2342734" y="9390"/>
              <a:ext cx="4583993" cy="9830405"/>
            </a:xfrm>
            <a:prstGeom prst="line">
              <a:avLst/>
            </a:prstGeom>
            <a:ln w="44438" cap="flat">
              <a:solidFill>
                <a:srgbClr val="BBCBCD"/>
              </a:solidFill>
              <a:prstDash val="solid"/>
              <a:headEnd type="none" w="sm" len="sm"/>
              <a:tailEnd type="none" w="sm" len="sm"/>
            </a:ln>
          </p:spPr>
        </p:sp>
        <p:sp>
          <p:nvSpPr>
            <p:cNvPr id="22" name="AutoShape 22"/>
            <p:cNvSpPr/>
            <p:nvPr/>
          </p:nvSpPr>
          <p:spPr>
            <a:xfrm flipV="1">
              <a:off x="2807254" y="9390"/>
              <a:ext cx="4583993" cy="9830405"/>
            </a:xfrm>
            <a:prstGeom prst="line">
              <a:avLst/>
            </a:prstGeom>
            <a:ln w="44438" cap="flat">
              <a:solidFill>
                <a:srgbClr val="BBCBCD"/>
              </a:solidFill>
              <a:prstDash val="solid"/>
              <a:headEnd type="none" w="sm" len="sm"/>
              <a:tailEnd type="none" w="sm" len="sm"/>
            </a:ln>
          </p:spPr>
        </p:sp>
        <p:sp>
          <p:nvSpPr>
            <p:cNvPr id="23" name="AutoShape 23"/>
            <p:cNvSpPr/>
            <p:nvPr/>
          </p:nvSpPr>
          <p:spPr>
            <a:xfrm flipV="1">
              <a:off x="3271773" y="9390"/>
              <a:ext cx="4583993" cy="9830405"/>
            </a:xfrm>
            <a:prstGeom prst="line">
              <a:avLst/>
            </a:prstGeom>
            <a:ln w="44438" cap="flat">
              <a:solidFill>
                <a:srgbClr val="BBCBCD"/>
              </a:solidFill>
              <a:prstDash val="solid"/>
              <a:headEnd type="none" w="sm" len="sm"/>
              <a:tailEnd type="none" w="sm" len="sm"/>
            </a:ln>
          </p:spPr>
        </p:sp>
        <p:sp>
          <p:nvSpPr>
            <p:cNvPr id="24" name="AutoShape 24"/>
            <p:cNvSpPr/>
            <p:nvPr/>
          </p:nvSpPr>
          <p:spPr>
            <a:xfrm flipV="1">
              <a:off x="3736292" y="9390"/>
              <a:ext cx="4583993" cy="9830405"/>
            </a:xfrm>
            <a:prstGeom prst="line">
              <a:avLst/>
            </a:prstGeom>
            <a:ln w="44438" cap="flat">
              <a:solidFill>
                <a:srgbClr val="BBCBCD"/>
              </a:solidFill>
              <a:prstDash val="solid"/>
              <a:headEnd type="none" w="sm" len="sm"/>
              <a:tailEnd type="none" w="sm" len="sm"/>
            </a:ln>
          </p:spPr>
        </p:sp>
        <p:sp>
          <p:nvSpPr>
            <p:cNvPr id="25" name="AutoShape 25"/>
            <p:cNvSpPr/>
            <p:nvPr/>
          </p:nvSpPr>
          <p:spPr>
            <a:xfrm flipV="1">
              <a:off x="4200812" y="9390"/>
              <a:ext cx="4583993" cy="9830405"/>
            </a:xfrm>
            <a:prstGeom prst="line">
              <a:avLst/>
            </a:prstGeom>
            <a:ln w="44438" cap="flat">
              <a:solidFill>
                <a:srgbClr val="BBCBCD"/>
              </a:solidFill>
              <a:prstDash val="solid"/>
              <a:headEnd type="none" w="sm" len="sm"/>
              <a:tailEnd type="none" w="sm" len="sm"/>
            </a:ln>
          </p:spPr>
        </p:sp>
      </p:grpSp>
      <p:sp>
        <p:nvSpPr>
          <p:cNvPr id="26" name="TextBox 26"/>
          <p:cNvSpPr txBox="1"/>
          <p:nvPr/>
        </p:nvSpPr>
        <p:spPr>
          <a:xfrm>
            <a:off x="4560622" y="194892"/>
            <a:ext cx="9166757" cy="1219200"/>
          </a:xfrm>
          <a:prstGeom prst="rect">
            <a:avLst/>
          </a:prstGeom>
        </p:spPr>
        <p:txBody>
          <a:bodyPr lIns="0" tIns="0" rIns="0" bIns="0" rtlCol="0" anchor="t">
            <a:spAutoFit/>
          </a:bodyPr>
          <a:lstStyle/>
          <a:p>
            <a:pPr algn="ctr">
              <a:lnSpc>
                <a:spcPts val="8250"/>
              </a:lnSpc>
            </a:pPr>
            <a:r>
              <a:rPr lang="en-US" sz="7500" b="1">
                <a:solidFill>
                  <a:srgbClr val="438B95"/>
                </a:solidFill>
                <a:latin typeface="Avenir Bold"/>
                <a:ea typeface="Avenir Bold"/>
                <a:cs typeface="Avenir Bold"/>
                <a:sym typeface="Avenir Bold"/>
              </a:rPr>
              <a:t>SCOPES</a:t>
            </a:r>
          </a:p>
        </p:txBody>
      </p:sp>
      <p:sp>
        <p:nvSpPr>
          <p:cNvPr id="27" name="Freeform 27"/>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4"/>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10419457" y="6125117"/>
            <a:ext cx="5450085" cy="4161883"/>
          </a:xfrm>
          <a:custGeom>
            <a:avLst/>
            <a:gdLst/>
            <a:ahLst/>
            <a:cxnLst/>
            <a:rect l="l" t="t" r="r" b="b"/>
            <a:pathLst>
              <a:path w="5450085" h="4161883">
                <a:moveTo>
                  <a:pt x="0" y="0"/>
                </a:moveTo>
                <a:lnTo>
                  <a:pt x="5450086" y="0"/>
                </a:lnTo>
                <a:lnTo>
                  <a:pt x="5450086" y="4161883"/>
                </a:lnTo>
                <a:lnTo>
                  <a:pt x="0" y="4161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11061889" y="-806818"/>
            <a:ext cx="4165223" cy="5950318"/>
          </a:xfrm>
          <a:custGeom>
            <a:avLst/>
            <a:gdLst/>
            <a:ahLst/>
            <a:cxnLst/>
            <a:rect l="l" t="t" r="r" b="b"/>
            <a:pathLst>
              <a:path w="4165223" h="5950318">
                <a:moveTo>
                  <a:pt x="0" y="0"/>
                </a:moveTo>
                <a:lnTo>
                  <a:pt x="4165222" y="0"/>
                </a:lnTo>
                <a:lnTo>
                  <a:pt x="4165222" y="5950318"/>
                </a:lnTo>
                <a:lnTo>
                  <a:pt x="0" y="59503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029700"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6"/>
            <a:stretch>
              <a:fillRect/>
            </a:stretch>
          </a:blipFill>
        </p:spPr>
      </p:sp>
      <p:sp>
        <p:nvSpPr>
          <p:cNvPr id="5" name="TextBox 5"/>
          <p:cNvSpPr txBox="1"/>
          <p:nvPr/>
        </p:nvSpPr>
        <p:spPr>
          <a:xfrm>
            <a:off x="2417556" y="2251549"/>
            <a:ext cx="6726444" cy="733431"/>
          </a:xfrm>
          <a:prstGeom prst="rect">
            <a:avLst/>
          </a:prstGeom>
        </p:spPr>
        <p:txBody>
          <a:bodyPr lIns="0" tIns="0" rIns="0" bIns="0" rtlCol="0" anchor="t">
            <a:spAutoFit/>
          </a:bodyPr>
          <a:lstStyle/>
          <a:p>
            <a:pPr algn="l">
              <a:lnSpc>
                <a:spcPts val="4950"/>
              </a:lnSpc>
            </a:pPr>
            <a:r>
              <a:rPr lang="en-US" sz="4500" b="1">
                <a:solidFill>
                  <a:srgbClr val="438B95"/>
                </a:solidFill>
                <a:latin typeface="Avenir Bold"/>
                <a:ea typeface="Avenir Bold"/>
                <a:cs typeface="Avenir Bold"/>
                <a:sym typeface="Avenir Bold"/>
              </a:rPr>
              <a:t>CONCLUSION</a:t>
            </a:r>
          </a:p>
        </p:txBody>
      </p:sp>
      <p:sp>
        <p:nvSpPr>
          <p:cNvPr id="6" name="TextBox 6"/>
          <p:cNvSpPr txBox="1"/>
          <p:nvPr/>
        </p:nvSpPr>
        <p:spPr>
          <a:xfrm>
            <a:off x="2417556" y="3600633"/>
            <a:ext cx="5953371" cy="4454531"/>
          </a:xfrm>
          <a:prstGeom prst="rect">
            <a:avLst/>
          </a:prstGeom>
        </p:spPr>
        <p:txBody>
          <a:bodyPr lIns="0" tIns="0" rIns="0" bIns="0" rtlCol="0" anchor="t">
            <a:spAutoFit/>
          </a:bodyPr>
          <a:lstStyle/>
          <a:p>
            <a:pPr algn="l">
              <a:lnSpc>
                <a:spcPts val="3850"/>
              </a:lnSpc>
            </a:pPr>
            <a:r>
              <a:rPr lang="en-US" sz="3500">
                <a:solidFill>
                  <a:srgbClr val="000000"/>
                </a:solidFill>
                <a:latin typeface="Avenir"/>
                <a:ea typeface="Avenir"/>
                <a:cs typeface="Avenir"/>
                <a:sym typeface="Avenir"/>
              </a:rPr>
              <a:t>In this DSP project we have tried to implement all the DSP tools that we have learned through out the semester. In this project we have made use of SFFT, delay, resampling, non-linear distortion, pitch and phase shifting. </a:t>
            </a:r>
          </a:p>
        </p:txBody>
      </p:sp>
      <p:sp>
        <p:nvSpPr>
          <p:cNvPr id="7" name="Freeform 7"/>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7"/>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CA9AD"/>
        </a:solidFill>
        <a:effectLst/>
      </p:bgPr>
    </p:bg>
    <p:spTree>
      <p:nvGrpSpPr>
        <p:cNvPr id="1" name=""/>
        <p:cNvGrpSpPr/>
        <p:nvPr/>
      </p:nvGrpSpPr>
      <p:grpSpPr>
        <a:xfrm>
          <a:off x="0" y="0"/>
          <a:ext cx="0" cy="0"/>
          <a:chOff x="0" y="0"/>
          <a:chExt cx="0" cy="0"/>
        </a:xfrm>
      </p:grpSpPr>
      <p:sp>
        <p:nvSpPr>
          <p:cNvPr id="2" name="Freeform 2"/>
          <p:cNvSpPr/>
          <p:nvPr/>
        </p:nvSpPr>
        <p:spPr>
          <a:xfrm>
            <a:off x="13156322" y="9164276"/>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4" name="Picture 4"/>
          <p:cNvPicPr>
            <a:picLocks noChangeAspect="1"/>
          </p:cNvPicPr>
          <p:nvPr/>
        </p:nvPicPr>
        <p:blipFill>
          <a:blip r:embed="rId6"/>
          <a:srcRect/>
          <a:stretch>
            <a:fillRect/>
          </a:stretch>
        </p:blipFill>
        <p:spPr>
          <a:xfrm>
            <a:off x="6296829" y="-675471"/>
            <a:ext cx="10962471" cy="10962471"/>
          </a:xfrm>
          <a:prstGeom prst="rect">
            <a:avLst/>
          </a:prstGeom>
        </p:spPr>
      </p:pic>
      <p:sp>
        <p:nvSpPr>
          <p:cNvPr id="5" name="TextBox 5"/>
          <p:cNvSpPr txBox="1"/>
          <p:nvPr/>
        </p:nvSpPr>
        <p:spPr>
          <a:xfrm>
            <a:off x="3505858" y="2980052"/>
            <a:ext cx="12640896" cy="2584450"/>
          </a:xfrm>
          <a:prstGeom prst="rect">
            <a:avLst/>
          </a:prstGeom>
        </p:spPr>
        <p:txBody>
          <a:bodyPr lIns="0" tIns="0" rIns="0" bIns="0" rtlCol="0" anchor="t">
            <a:spAutoFit/>
          </a:bodyPr>
          <a:lstStyle/>
          <a:p>
            <a:pPr algn="ctr">
              <a:lnSpc>
                <a:spcPts val="17599"/>
              </a:lnSpc>
            </a:pPr>
            <a:r>
              <a:rPr lang="en-US" sz="15999" b="1">
                <a:solidFill>
                  <a:srgbClr val="FFFFFF"/>
                </a:solidFill>
                <a:latin typeface="Avenir Bold"/>
                <a:ea typeface="Avenir Bold"/>
                <a:cs typeface="Avenir Bold"/>
                <a:sym typeface="Avenir Bold"/>
              </a:rPr>
              <a:t>THANK YOU</a:t>
            </a:r>
          </a:p>
        </p:txBody>
      </p:sp>
      <p:sp>
        <p:nvSpPr>
          <p:cNvPr id="6" name="TextBox 6"/>
          <p:cNvSpPr txBox="1"/>
          <p:nvPr/>
        </p:nvSpPr>
        <p:spPr>
          <a:xfrm>
            <a:off x="2582001" y="5488302"/>
            <a:ext cx="13123998" cy="1156975"/>
          </a:xfrm>
          <a:prstGeom prst="rect">
            <a:avLst/>
          </a:prstGeom>
        </p:spPr>
        <p:txBody>
          <a:bodyPr lIns="0" tIns="0" rIns="0" bIns="0" rtlCol="0" anchor="t">
            <a:spAutoFit/>
          </a:bodyPr>
          <a:lstStyle/>
          <a:p>
            <a:pPr algn="ctr">
              <a:lnSpc>
                <a:spcPts val="7810"/>
              </a:lnSpc>
            </a:pPr>
            <a:r>
              <a:rPr lang="en-US" sz="7100">
                <a:solidFill>
                  <a:srgbClr val="FFFFFF"/>
                </a:solidFill>
                <a:latin typeface="Avenir"/>
                <a:ea typeface="Avenir"/>
                <a:cs typeface="Avenir"/>
                <a:sym typeface="Avenir"/>
              </a:rPr>
              <a:t>Any Questions</a:t>
            </a:r>
          </a:p>
        </p:txBody>
      </p:sp>
      <p:sp>
        <p:nvSpPr>
          <p:cNvPr id="7" name="Freeform 7"/>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7"/>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043388" y="271092"/>
            <a:ext cx="12337892" cy="10564320"/>
          </a:xfrm>
          <a:custGeom>
            <a:avLst/>
            <a:gdLst/>
            <a:ahLst/>
            <a:cxnLst/>
            <a:rect l="l" t="t" r="r" b="b"/>
            <a:pathLst>
              <a:path w="12337892" h="10564320">
                <a:moveTo>
                  <a:pt x="0" y="0"/>
                </a:moveTo>
                <a:lnTo>
                  <a:pt x="12337892" y="0"/>
                </a:lnTo>
                <a:lnTo>
                  <a:pt x="12337892" y="10564320"/>
                </a:lnTo>
                <a:lnTo>
                  <a:pt x="0" y="10564320"/>
                </a:lnTo>
                <a:lnTo>
                  <a:pt x="0" y="0"/>
                </a:lnTo>
                <a:close/>
              </a:path>
            </a:pathLst>
          </a:custGeom>
          <a:blipFill>
            <a:blip r:embed="rId4">
              <a:alphaModFix amt="18000"/>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3482016" y="-2080942"/>
            <a:ext cx="5450085" cy="4161883"/>
          </a:xfrm>
          <a:custGeom>
            <a:avLst/>
            <a:gdLst/>
            <a:ahLst/>
            <a:cxnLst/>
            <a:rect l="l" t="t" r="r" b="b"/>
            <a:pathLst>
              <a:path w="5450085" h="4161883">
                <a:moveTo>
                  <a:pt x="0" y="0"/>
                </a:moveTo>
                <a:lnTo>
                  <a:pt x="5450085" y="0"/>
                </a:lnTo>
                <a:lnTo>
                  <a:pt x="5450085" y="4161884"/>
                </a:lnTo>
                <a:lnTo>
                  <a:pt x="0" y="4161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053859" y="3423327"/>
            <a:ext cx="2727395" cy="2727395"/>
            <a:chOff x="0" y="0"/>
            <a:chExt cx="6350000" cy="6350000"/>
          </a:xfrm>
        </p:grpSpPr>
        <p:sp>
          <p:nvSpPr>
            <p:cNvPr id="6" name="Freeform 6"/>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8"/>
              <a:stretch>
                <a:fillRect t="-10" b="-10"/>
              </a:stretch>
            </a:blipFill>
          </p:spPr>
        </p:sp>
      </p:grpSp>
      <p:grpSp>
        <p:nvGrpSpPr>
          <p:cNvPr id="7" name="Group 7"/>
          <p:cNvGrpSpPr/>
          <p:nvPr/>
        </p:nvGrpSpPr>
        <p:grpSpPr>
          <a:xfrm>
            <a:off x="4318785" y="3423327"/>
            <a:ext cx="2727395" cy="2727395"/>
            <a:chOff x="0" y="0"/>
            <a:chExt cx="6350000" cy="6350000"/>
          </a:xfrm>
        </p:grpSpPr>
        <p:sp>
          <p:nvSpPr>
            <p:cNvPr id="8" name="Freeform 8"/>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9"/>
              <a:stretch>
                <a:fillRect t="-16760" b="-16760"/>
              </a:stretch>
            </a:blipFill>
          </p:spPr>
        </p:sp>
      </p:grpSp>
      <p:grpSp>
        <p:nvGrpSpPr>
          <p:cNvPr id="9" name="Group 9"/>
          <p:cNvGrpSpPr/>
          <p:nvPr/>
        </p:nvGrpSpPr>
        <p:grpSpPr>
          <a:xfrm>
            <a:off x="7608870" y="3423327"/>
            <a:ext cx="2727395" cy="2727395"/>
            <a:chOff x="0" y="0"/>
            <a:chExt cx="6350000" cy="6350000"/>
          </a:xfrm>
        </p:grpSpPr>
        <p:sp>
          <p:nvSpPr>
            <p:cNvPr id="10" name="Freeform 10"/>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0"/>
              <a:stretch>
                <a:fillRect t="-9535" b="-9535"/>
              </a:stretch>
            </a:blipFill>
          </p:spPr>
        </p:sp>
      </p:grpSp>
      <p:grpSp>
        <p:nvGrpSpPr>
          <p:cNvPr id="11" name="Group 11"/>
          <p:cNvGrpSpPr/>
          <p:nvPr/>
        </p:nvGrpSpPr>
        <p:grpSpPr>
          <a:xfrm>
            <a:off x="10898955" y="3423327"/>
            <a:ext cx="2727395" cy="2727395"/>
            <a:chOff x="0" y="0"/>
            <a:chExt cx="6350000" cy="6350000"/>
          </a:xfrm>
        </p:grpSpPr>
        <p:sp>
          <p:nvSpPr>
            <p:cNvPr id="12" name="Freeform 12"/>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1"/>
              <a:stretch>
                <a:fillRect t="-16680" b="-16680"/>
              </a:stretch>
            </a:blipFill>
          </p:spPr>
        </p:sp>
      </p:grpSp>
      <p:grpSp>
        <p:nvGrpSpPr>
          <p:cNvPr id="13" name="Group 13"/>
          <p:cNvGrpSpPr/>
          <p:nvPr/>
        </p:nvGrpSpPr>
        <p:grpSpPr>
          <a:xfrm>
            <a:off x="14189040" y="3423327"/>
            <a:ext cx="2727395" cy="2727395"/>
            <a:chOff x="0" y="0"/>
            <a:chExt cx="6350000" cy="6350000"/>
          </a:xfrm>
        </p:grpSpPr>
        <p:sp>
          <p:nvSpPr>
            <p:cNvPr id="14" name="Freeform 1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12"/>
              <a:stretch>
                <a:fillRect t="-376" b="-376"/>
              </a:stretch>
            </a:blipFill>
          </p:spPr>
        </p:sp>
      </p:grpSp>
      <p:sp>
        <p:nvSpPr>
          <p:cNvPr id="15" name="Freeform 15"/>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13"/>
            <a:stretch>
              <a:fillRect/>
            </a:stretch>
          </a:blipFill>
        </p:spPr>
      </p:sp>
      <p:sp>
        <p:nvSpPr>
          <p:cNvPr id="16" name="TextBox 16"/>
          <p:cNvSpPr txBox="1"/>
          <p:nvPr/>
        </p:nvSpPr>
        <p:spPr>
          <a:xfrm>
            <a:off x="5780778" y="1036992"/>
            <a:ext cx="6726444" cy="786136"/>
          </a:xfrm>
          <a:prstGeom prst="rect">
            <a:avLst/>
          </a:prstGeom>
        </p:spPr>
        <p:txBody>
          <a:bodyPr lIns="0" tIns="0" rIns="0" bIns="0" rtlCol="0" anchor="t">
            <a:spAutoFit/>
          </a:bodyPr>
          <a:lstStyle/>
          <a:p>
            <a:pPr algn="l">
              <a:lnSpc>
                <a:spcPts val="5390"/>
              </a:lnSpc>
            </a:pPr>
            <a:r>
              <a:rPr lang="en-US" sz="4900" b="1">
                <a:solidFill>
                  <a:srgbClr val="438B95"/>
                </a:solidFill>
                <a:latin typeface="Avenir Bold"/>
                <a:ea typeface="Avenir Bold"/>
                <a:cs typeface="Avenir Bold"/>
                <a:sym typeface="Avenir Bold"/>
              </a:rPr>
              <a:t>MEET OUR TEAM </a:t>
            </a:r>
          </a:p>
        </p:txBody>
      </p:sp>
      <p:sp>
        <p:nvSpPr>
          <p:cNvPr id="17" name="TextBox 17"/>
          <p:cNvSpPr txBox="1"/>
          <p:nvPr/>
        </p:nvSpPr>
        <p:spPr>
          <a:xfrm>
            <a:off x="1028651" y="6843333"/>
            <a:ext cx="2777812" cy="719804"/>
          </a:xfrm>
          <a:prstGeom prst="rect">
            <a:avLst/>
          </a:prstGeom>
        </p:spPr>
        <p:txBody>
          <a:bodyPr lIns="0" tIns="0" rIns="0" bIns="0" rtlCol="0" anchor="t">
            <a:spAutoFit/>
          </a:bodyPr>
          <a:lstStyle/>
          <a:p>
            <a:pPr algn="ctr">
              <a:lnSpc>
                <a:spcPts val="2619"/>
              </a:lnSpc>
            </a:pPr>
            <a:r>
              <a:rPr lang="en-US" sz="2381" b="1">
                <a:solidFill>
                  <a:srgbClr val="438B95"/>
                </a:solidFill>
                <a:latin typeface="Avenir Bold"/>
                <a:ea typeface="Avenir Bold"/>
                <a:cs typeface="Avenir Bold"/>
                <a:sym typeface="Avenir Bold"/>
              </a:rPr>
              <a:t>TASHNOVA ELAHI\</a:t>
            </a:r>
          </a:p>
          <a:p>
            <a:pPr algn="ctr">
              <a:lnSpc>
                <a:spcPts val="2619"/>
              </a:lnSpc>
              <a:spcBef>
                <a:spcPct val="0"/>
              </a:spcBef>
            </a:pPr>
            <a:r>
              <a:rPr lang="en-US" sz="2381" b="1">
                <a:solidFill>
                  <a:srgbClr val="438B95"/>
                </a:solidFill>
                <a:latin typeface="Avenir Bold"/>
                <a:ea typeface="Avenir Bold"/>
                <a:cs typeface="Avenir Bold"/>
                <a:sym typeface="Avenir Bold"/>
              </a:rPr>
              <a:t>202116170</a:t>
            </a:r>
          </a:p>
        </p:txBody>
      </p:sp>
      <p:sp>
        <p:nvSpPr>
          <p:cNvPr id="18" name="TextBox 18"/>
          <p:cNvSpPr txBox="1"/>
          <p:nvPr/>
        </p:nvSpPr>
        <p:spPr>
          <a:xfrm>
            <a:off x="4694137" y="6843333"/>
            <a:ext cx="1976691" cy="719804"/>
          </a:xfrm>
          <a:prstGeom prst="rect">
            <a:avLst/>
          </a:prstGeom>
        </p:spPr>
        <p:txBody>
          <a:bodyPr lIns="0" tIns="0" rIns="0" bIns="0" rtlCol="0" anchor="t">
            <a:spAutoFit/>
          </a:bodyPr>
          <a:lstStyle/>
          <a:p>
            <a:pPr algn="ctr">
              <a:lnSpc>
                <a:spcPts val="2619"/>
              </a:lnSpc>
            </a:pPr>
            <a:r>
              <a:rPr lang="en-US" sz="2381" b="1">
                <a:solidFill>
                  <a:srgbClr val="438B95"/>
                </a:solidFill>
                <a:latin typeface="Avenir Bold"/>
                <a:ea typeface="Avenir Bold"/>
                <a:cs typeface="Avenir Bold"/>
                <a:sym typeface="Avenir Bold"/>
              </a:rPr>
              <a:t>PRETOM DAS</a:t>
            </a:r>
          </a:p>
          <a:p>
            <a:pPr algn="ctr">
              <a:lnSpc>
                <a:spcPts val="2619"/>
              </a:lnSpc>
              <a:spcBef>
                <a:spcPct val="0"/>
              </a:spcBef>
            </a:pPr>
            <a:r>
              <a:rPr lang="en-US" sz="2381" b="1">
                <a:solidFill>
                  <a:srgbClr val="438B95"/>
                </a:solidFill>
                <a:latin typeface="Avenir Bold"/>
                <a:ea typeface="Avenir Bold"/>
                <a:cs typeface="Avenir Bold"/>
                <a:sym typeface="Avenir Bold"/>
              </a:rPr>
              <a:t>202216072</a:t>
            </a:r>
          </a:p>
        </p:txBody>
      </p:sp>
      <p:sp>
        <p:nvSpPr>
          <p:cNvPr id="19" name="TextBox 19"/>
          <p:cNvSpPr txBox="1"/>
          <p:nvPr/>
        </p:nvSpPr>
        <p:spPr>
          <a:xfrm>
            <a:off x="7897365" y="6843333"/>
            <a:ext cx="2100086" cy="1050297"/>
          </a:xfrm>
          <a:prstGeom prst="rect">
            <a:avLst/>
          </a:prstGeom>
        </p:spPr>
        <p:txBody>
          <a:bodyPr lIns="0" tIns="0" rIns="0" bIns="0" rtlCol="0" anchor="t">
            <a:spAutoFit/>
          </a:bodyPr>
          <a:lstStyle/>
          <a:p>
            <a:pPr algn="ctr">
              <a:lnSpc>
                <a:spcPts val="2619"/>
              </a:lnSpc>
            </a:pPr>
            <a:r>
              <a:rPr lang="en-US" sz="2381" b="1">
                <a:solidFill>
                  <a:srgbClr val="438B95"/>
                </a:solidFill>
                <a:latin typeface="Avenir Bold"/>
                <a:ea typeface="Avenir Bold"/>
                <a:cs typeface="Avenir Bold"/>
                <a:sym typeface="Avenir Bold"/>
              </a:rPr>
              <a:t>SHEIKH IFFAT </a:t>
            </a:r>
          </a:p>
          <a:p>
            <a:pPr algn="ctr">
              <a:lnSpc>
                <a:spcPts val="2619"/>
              </a:lnSpc>
            </a:pPr>
            <a:r>
              <a:rPr lang="en-US" sz="2381" b="1">
                <a:solidFill>
                  <a:srgbClr val="438B95"/>
                </a:solidFill>
                <a:latin typeface="Avenir Bold"/>
                <a:ea typeface="Avenir Bold"/>
                <a:cs typeface="Avenir Bold"/>
                <a:sym typeface="Avenir Bold"/>
              </a:rPr>
              <a:t>ARA PRIANKA</a:t>
            </a:r>
          </a:p>
          <a:p>
            <a:pPr algn="ctr">
              <a:lnSpc>
                <a:spcPts val="2619"/>
              </a:lnSpc>
              <a:spcBef>
                <a:spcPct val="0"/>
              </a:spcBef>
            </a:pPr>
            <a:r>
              <a:rPr lang="en-US" sz="2381" b="1">
                <a:solidFill>
                  <a:srgbClr val="438B95"/>
                </a:solidFill>
                <a:latin typeface="Avenir Bold"/>
                <a:ea typeface="Avenir Bold"/>
                <a:cs typeface="Avenir Bold"/>
                <a:sym typeface="Avenir Bold"/>
              </a:rPr>
              <a:t>202216091</a:t>
            </a:r>
          </a:p>
        </p:txBody>
      </p:sp>
      <p:sp>
        <p:nvSpPr>
          <p:cNvPr id="20" name="TextBox 20"/>
          <p:cNvSpPr txBox="1"/>
          <p:nvPr/>
        </p:nvSpPr>
        <p:spPr>
          <a:xfrm>
            <a:off x="10966504" y="6843333"/>
            <a:ext cx="2491661" cy="1030369"/>
          </a:xfrm>
          <a:prstGeom prst="rect">
            <a:avLst/>
          </a:prstGeom>
        </p:spPr>
        <p:txBody>
          <a:bodyPr lIns="0" tIns="0" rIns="0" bIns="0" rtlCol="0" anchor="t">
            <a:spAutoFit/>
          </a:bodyPr>
          <a:lstStyle/>
          <a:p>
            <a:pPr algn="ctr">
              <a:lnSpc>
                <a:spcPts val="2619"/>
              </a:lnSpc>
            </a:pPr>
            <a:r>
              <a:rPr lang="en-US" sz="2381" b="1">
                <a:solidFill>
                  <a:srgbClr val="438B95"/>
                </a:solidFill>
                <a:latin typeface="Avenir Bold"/>
                <a:ea typeface="Avenir Bold"/>
                <a:cs typeface="Avenir Bold"/>
                <a:sym typeface="Avenir Bold"/>
              </a:rPr>
              <a:t>ZAKIA SULTANA </a:t>
            </a:r>
          </a:p>
          <a:p>
            <a:pPr algn="ctr">
              <a:lnSpc>
                <a:spcPts val="2619"/>
              </a:lnSpc>
            </a:pPr>
            <a:r>
              <a:rPr lang="en-US" sz="2381" b="1">
                <a:solidFill>
                  <a:srgbClr val="438B95"/>
                </a:solidFill>
                <a:latin typeface="Avenir Bold"/>
                <a:ea typeface="Avenir Bold"/>
                <a:cs typeface="Avenir Bold"/>
                <a:sym typeface="Avenir Bold"/>
              </a:rPr>
              <a:t>SIMIN</a:t>
            </a:r>
          </a:p>
          <a:p>
            <a:pPr algn="ctr">
              <a:lnSpc>
                <a:spcPts val="2619"/>
              </a:lnSpc>
              <a:spcBef>
                <a:spcPct val="0"/>
              </a:spcBef>
            </a:pPr>
            <a:r>
              <a:rPr lang="en-US" sz="2381" b="1">
                <a:solidFill>
                  <a:srgbClr val="438B95"/>
                </a:solidFill>
                <a:latin typeface="Avenir Bold"/>
                <a:ea typeface="Avenir Bold"/>
                <a:cs typeface="Avenir Bold"/>
                <a:sym typeface="Avenir Bold"/>
              </a:rPr>
              <a:t>202216112</a:t>
            </a:r>
          </a:p>
        </p:txBody>
      </p:sp>
      <p:sp>
        <p:nvSpPr>
          <p:cNvPr id="21" name="TextBox 21"/>
          <p:cNvSpPr txBox="1"/>
          <p:nvPr/>
        </p:nvSpPr>
        <p:spPr>
          <a:xfrm>
            <a:off x="14040860" y="6843333"/>
            <a:ext cx="2872801" cy="1050297"/>
          </a:xfrm>
          <a:prstGeom prst="rect">
            <a:avLst/>
          </a:prstGeom>
        </p:spPr>
        <p:txBody>
          <a:bodyPr lIns="0" tIns="0" rIns="0" bIns="0" rtlCol="0" anchor="t">
            <a:spAutoFit/>
          </a:bodyPr>
          <a:lstStyle/>
          <a:p>
            <a:pPr algn="ctr">
              <a:lnSpc>
                <a:spcPts val="2619"/>
              </a:lnSpc>
            </a:pPr>
            <a:r>
              <a:rPr lang="en-US" sz="2381" b="1">
                <a:solidFill>
                  <a:srgbClr val="438B95"/>
                </a:solidFill>
                <a:latin typeface="Avenir Bold"/>
                <a:ea typeface="Avenir Bold"/>
                <a:cs typeface="Avenir Bold"/>
                <a:sym typeface="Avenir Bold"/>
              </a:rPr>
              <a:t>ABDULLAH AHNAF </a:t>
            </a:r>
          </a:p>
          <a:p>
            <a:pPr algn="ctr">
              <a:lnSpc>
                <a:spcPts val="2619"/>
              </a:lnSpc>
            </a:pPr>
            <a:r>
              <a:rPr lang="en-US" sz="2381" b="1">
                <a:solidFill>
                  <a:srgbClr val="438B95"/>
                </a:solidFill>
                <a:latin typeface="Avenir Bold"/>
                <a:ea typeface="Avenir Bold"/>
                <a:cs typeface="Avenir Bold"/>
                <a:sym typeface="Avenir Bold"/>
              </a:rPr>
              <a:t>KARIM</a:t>
            </a:r>
          </a:p>
          <a:p>
            <a:pPr algn="ctr">
              <a:lnSpc>
                <a:spcPts val="2619"/>
              </a:lnSpc>
              <a:spcBef>
                <a:spcPct val="0"/>
              </a:spcBef>
            </a:pPr>
            <a:r>
              <a:rPr lang="en-US" sz="2381" b="1">
                <a:solidFill>
                  <a:srgbClr val="438B95"/>
                </a:solidFill>
                <a:latin typeface="Avenir Bold"/>
                <a:ea typeface="Avenir Bold"/>
                <a:cs typeface="Avenir Bold"/>
                <a:sym typeface="Avenir Bold"/>
              </a:rPr>
              <a:t>202216303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756422" y="381000"/>
            <a:ext cx="5500090" cy="1219200"/>
          </a:xfrm>
          <a:prstGeom prst="rect">
            <a:avLst/>
          </a:prstGeom>
        </p:spPr>
        <p:txBody>
          <a:bodyPr lIns="0" tIns="0" rIns="0" bIns="0" rtlCol="0" anchor="t">
            <a:spAutoFit/>
          </a:bodyPr>
          <a:lstStyle/>
          <a:p>
            <a:pPr algn="l">
              <a:lnSpc>
                <a:spcPts val="8250"/>
              </a:lnSpc>
            </a:pPr>
            <a:r>
              <a:rPr lang="en-US" sz="7500" b="1">
                <a:solidFill>
                  <a:srgbClr val="438B95"/>
                </a:solidFill>
                <a:latin typeface="Avenir Bold"/>
                <a:ea typeface="Avenir Bold"/>
                <a:cs typeface="Avenir Bold"/>
                <a:sym typeface="Avenir Bold"/>
              </a:rPr>
              <a:t>OBJECTIVE</a:t>
            </a:r>
          </a:p>
        </p:txBody>
      </p:sp>
      <p:sp>
        <p:nvSpPr>
          <p:cNvPr id="4" name="TextBox 4"/>
          <p:cNvSpPr txBox="1"/>
          <p:nvPr/>
        </p:nvSpPr>
        <p:spPr>
          <a:xfrm>
            <a:off x="2417556" y="2200594"/>
            <a:ext cx="1938412" cy="1136658"/>
          </a:xfrm>
          <a:prstGeom prst="rect">
            <a:avLst/>
          </a:prstGeom>
        </p:spPr>
        <p:txBody>
          <a:bodyPr lIns="0" tIns="0" rIns="0" bIns="0" rtlCol="0" anchor="t">
            <a:spAutoFit/>
          </a:bodyPr>
          <a:lstStyle/>
          <a:p>
            <a:pPr algn="l">
              <a:lnSpc>
                <a:spcPts val="7700"/>
              </a:lnSpc>
            </a:pPr>
            <a:r>
              <a:rPr lang="en-US" sz="7000" b="1">
                <a:solidFill>
                  <a:srgbClr val="438B95"/>
                </a:solidFill>
                <a:latin typeface="Avenir Bold"/>
                <a:ea typeface="Avenir Bold"/>
                <a:cs typeface="Avenir Bold"/>
                <a:sym typeface="Avenir Bold"/>
              </a:rPr>
              <a:t>01.</a:t>
            </a:r>
          </a:p>
        </p:txBody>
      </p:sp>
      <p:sp>
        <p:nvSpPr>
          <p:cNvPr id="5" name="TextBox 5"/>
          <p:cNvSpPr txBox="1"/>
          <p:nvPr/>
        </p:nvSpPr>
        <p:spPr>
          <a:xfrm>
            <a:off x="2417556" y="3722581"/>
            <a:ext cx="1938412" cy="1136658"/>
          </a:xfrm>
          <a:prstGeom prst="rect">
            <a:avLst/>
          </a:prstGeom>
        </p:spPr>
        <p:txBody>
          <a:bodyPr lIns="0" tIns="0" rIns="0" bIns="0" rtlCol="0" anchor="t">
            <a:spAutoFit/>
          </a:bodyPr>
          <a:lstStyle/>
          <a:p>
            <a:pPr algn="l">
              <a:lnSpc>
                <a:spcPts val="7700"/>
              </a:lnSpc>
            </a:pPr>
            <a:r>
              <a:rPr lang="en-US" sz="7000" b="1">
                <a:solidFill>
                  <a:srgbClr val="438B95"/>
                </a:solidFill>
                <a:latin typeface="Avenir Bold"/>
                <a:ea typeface="Avenir Bold"/>
                <a:cs typeface="Avenir Bold"/>
                <a:sym typeface="Avenir Bold"/>
              </a:rPr>
              <a:t>02.</a:t>
            </a:r>
          </a:p>
        </p:txBody>
      </p:sp>
      <p:sp>
        <p:nvSpPr>
          <p:cNvPr id="6" name="TextBox 6"/>
          <p:cNvSpPr txBox="1"/>
          <p:nvPr/>
        </p:nvSpPr>
        <p:spPr>
          <a:xfrm>
            <a:off x="4355969" y="2503807"/>
            <a:ext cx="8300997" cy="1539881"/>
          </a:xfrm>
          <a:prstGeom prst="rect">
            <a:avLst/>
          </a:prstGeom>
        </p:spPr>
        <p:txBody>
          <a:bodyPr lIns="0" tIns="0" rIns="0" bIns="0" rtlCol="0" anchor="t">
            <a:spAutoFit/>
          </a:bodyPr>
          <a:lstStyle/>
          <a:p>
            <a:pPr algn="l">
              <a:lnSpc>
                <a:spcPts val="3850"/>
              </a:lnSpc>
            </a:pPr>
            <a:r>
              <a:rPr lang="en-US" sz="3500" b="1">
                <a:solidFill>
                  <a:srgbClr val="000000"/>
                </a:solidFill>
                <a:latin typeface="Avenir Bold"/>
                <a:ea typeface="Avenir Bold"/>
                <a:cs typeface="Avenir Bold"/>
                <a:sym typeface="Avenir Bold"/>
              </a:rPr>
              <a:t>DEVELOP AN INTUITIVE MATLAB GUI FOR PHASE VOCODER EFFECTS.</a:t>
            </a:r>
          </a:p>
          <a:p>
            <a:pPr algn="l">
              <a:lnSpc>
                <a:spcPts val="3850"/>
              </a:lnSpc>
            </a:pPr>
            <a:endParaRPr lang="en-US" sz="3500" b="1">
              <a:solidFill>
                <a:srgbClr val="000000"/>
              </a:solidFill>
              <a:latin typeface="Avenir Bold"/>
              <a:ea typeface="Avenir Bold"/>
              <a:cs typeface="Avenir Bold"/>
              <a:sym typeface="Avenir Bold"/>
            </a:endParaRPr>
          </a:p>
        </p:txBody>
      </p:sp>
      <p:sp>
        <p:nvSpPr>
          <p:cNvPr id="7" name="TextBox 7"/>
          <p:cNvSpPr txBox="1"/>
          <p:nvPr/>
        </p:nvSpPr>
        <p:spPr>
          <a:xfrm>
            <a:off x="4355969" y="4025794"/>
            <a:ext cx="8300997" cy="1539881"/>
          </a:xfrm>
          <a:prstGeom prst="rect">
            <a:avLst/>
          </a:prstGeom>
        </p:spPr>
        <p:txBody>
          <a:bodyPr lIns="0" tIns="0" rIns="0" bIns="0" rtlCol="0" anchor="t">
            <a:spAutoFit/>
          </a:bodyPr>
          <a:lstStyle/>
          <a:p>
            <a:pPr algn="l">
              <a:lnSpc>
                <a:spcPts val="3850"/>
              </a:lnSpc>
            </a:pPr>
            <a:r>
              <a:rPr lang="en-US" sz="3500" b="1">
                <a:solidFill>
                  <a:srgbClr val="000000"/>
                </a:solidFill>
                <a:latin typeface="Avenir Bold"/>
                <a:ea typeface="Avenir Bold"/>
                <a:cs typeface="Avenir Bold"/>
                <a:sym typeface="Avenir Bold"/>
              </a:rPr>
              <a:t>IMPLEMENT TIME-STRETCHING AND PITCH-SHIFTING FUNCTIONALITIES.</a:t>
            </a:r>
          </a:p>
          <a:p>
            <a:pPr algn="l">
              <a:lnSpc>
                <a:spcPts val="3850"/>
              </a:lnSpc>
            </a:pPr>
            <a:endParaRPr lang="en-US" sz="3500" b="1">
              <a:solidFill>
                <a:srgbClr val="000000"/>
              </a:solidFill>
              <a:latin typeface="Avenir Bold"/>
              <a:ea typeface="Avenir Bold"/>
              <a:cs typeface="Avenir Bold"/>
              <a:sym typeface="Avenir Bold"/>
            </a:endParaRPr>
          </a:p>
        </p:txBody>
      </p:sp>
      <p:sp>
        <p:nvSpPr>
          <p:cNvPr id="8" name="TextBox 8"/>
          <p:cNvSpPr txBox="1"/>
          <p:nvPr/>
        </p:nvSpPr>
        <p:spPr>
          <a:xfrm>
            <a:off x="2417556" y="5244567"/>
            <a:ext cx="1938412" cy="1136658"/>
          </a:xfrm>
          <a:prstGeom prst="rect">
            <a:avLst/>
          </a:prstGeom>
        </p:spPr>
        <p:txBody>
          <a:bodyPr lIns="0" tIns="0" rIns="0" bIns="0" rtlCol="0" anchor="t">
            <a:spAutoFit/>
          </a:bodyPr>
          <a:lstStyle/>
          <a:p>
            <a:pPr algn="l">
              <a:lnSpc>
                <a:spcPts val="7700"/>
              </a:lnSpc>
            </a:pPr>
            <a:r>
              <a:rPr lang="en-US" sz="7000" b="1">
                <a:solidFill>
                  <a:srgbClr val="438B95"/>
                </a:solidFill>
                <a:latin typeface="Avenir Bold"/>
                <a:ea typeface="Avenir Bold"/>
                <a:cs typeface="Avenir Bold"/>
                <a:sym typeface="Avenir Bold"/>
              </a:rPr>
              <a:t>03.</a:t>
            </a:r>
          </a:p>
        </p:txBody>
      </p:sp>
      <p:sp>
        <p:nvSpPr>
          <p:cNvPr id="9" name="TextBox 9"/>
          <p:cNvSpPr txBox="1"/>
          <p:nvPr/>
        </p:nvSpPr>
        <p:spPr>
          <a:xfrm>
            <a:off x="4355969" y="5547781"/>
            <a:ext cx="7933601" cy="1539881"/>
          </a:xfrm>
          <a:prstGeom prst="rect">
            <a:avLst/>
          </a:prstGeom>
        </p:spPr>
        <p:txBody>
          <a:bodyPr lIns="0" tIns="0" rIns="0" bIns="0" rtlCol="0" anchor="t">
            <a:spAutoFit/>
          </a:bodyPr>
          <a:lstStyle/>
          <a:p>
            <a:pPr algn="l">
              <a:lnSpc>
                <a:spcPts val="3850"/>
              </a:lnSpc>
            </a:pPr>
            <a:r>
              <a:rPr lang="en-US" sz="3500" b="1">
                <a:solidFill>
                  <a:srgbClr val="000000"/>
                </a:solidFill>
                <a:latin typeface="Avenir Bold"/>
                <a:ea typeface="Avenir Bold"/>
                <a:cs typeface="Avenir Bold"/>
                <a:sym typeface="Avenir Bold"/>
              </a:rPr>
              <a:t>INTEGRATE ADDITIONAL EFFECTS: REVERB, ECHO, DISTORTION.</a:t>
            </a:r>
          </a:p>
          <a:p>
            <a:pPr algn="l">
              <a:lnSpc>
                <a:spcPts val="3850"/>
              </a:lnSpc>
            </a:pPr>
            <a:endParaRPr lang="en-US" sz="3500" b="1">
              <a:solidFill>
                <a:srgbClr val="000000"/>
              </a:solidFill>
              <a:latin typeface="Avenir Bold"/>
              <a:ea typeface="Avenir Bold"/>
              <a:cs typeface="Avenir Bold"/>
              <a:sym typeface="Avenir Bold"/>
            </a:endParaRPr>
          </a:p>
        </p:txBody>
      </p:sp>
      <p:sp>
        <p:nvSpPr>
          <p:cNvPr id="10" name="TextBox 10"/>
          <p:cNvSpPr txBox="1"/>
          <p:nvPr/>
        </p:nvSpPr>
        <p:spPr>
          <a:xfrm>
            <a:off x="2417556" y="6766554"/>
            <a:ext cx="1938412" cy="1136658"/>
          </a:xfrm>
          <a:prstGeom prst="rect">
            <a:avLst/>
          </a:prstGeom>
        </p:spPr>
        <p:txBody>
          <a:bodyPr lIns="0" tIns="0" rIns="0" bIns="0" rtlCol="0" anchor="t">
            <a:spAutoFit/>
          </a:bodyPr>
          <a:lstStyle/>
          <a:p>
            <a:pPr algn="l">
              <a:lnSpc>
                <a:spcPts val="7700"/>
              </a:lnSpc>
            </a:pPr>
            <a:r>
              <a:rPr lang="en-US" sz="7000" b="1">
                <a:solidFill>
                  <a:srgbClr val="438B95"/>
                </a:solidFill>
                <a:latin typeface="Avenir Bold"/>
                <a:ea typeface="Avenir Bold"/>
                <a:cs typeface="Avenir Bold"/>
                <a:sym typeface="Avenir Bold"/>
              </a:rPr>
              <a:t>04.</a:t>
            </a:r>
          </a:p>
        </p:txBody>
      </p:sp>
      <p:sp>
        <p:nvSpPr>
          <p:cNvPr id="11" name="TextBox 11"/>
          <p:cNvSpPr txBox="1"/>
          <p:nvPr/>
        </p:nvSpPr>
        <p:spPr>
          <a:xfrm>
            <a:off x="4355969" y="7069768"/>
            <a:ext cx="7933601" cy="1539881"/>
          </a:xfrm>
          <a:prstGeom prst="rect">
            <a:avLst/>
          </a:prstGeom>
        </p:spPr>
        <p:txBody>
          <a:bodyPr lIns="0" tIns="0" rIns="0" bIns="0" rtlCol="0" anchor="t">
            <a:spAutoFit/>
          </a:bodyPr>
          <a:lstStyle/>
          <a:p>
            <a:pPr algn="l">
              <a:lnSpc>
                <a:spcPts val="3850"/>
              </a:lnSpc>
            </a:pPr>
            <a:r>
              <a:rPr lang="en-US" sz="3500" b="1">
                <a:solidFill>
                  <a:srgbClr val="000000"/>
                </a:solidFill>
                <a:latin typeface="Avenir Bold"/>
                <a:ea typeface="Avenir Bold"/>
                <a:cs typeface="Avenir Bold"/>
                <a:sym typeface="Avenir Bold"/>
              </a:rPr>
              <a:t>PROVIDE REAL-TIME VISUALIZATION OF AUDIO SIGNALS.</a:t>
            </a:r>
          </a:p>
          <a:p>
            <a:pPr algn="l">
              <a:lnSpc>
                <a:spcPts val="3850"/>
              </a:lnSpc>
            </a:pPr>
            <a:endParaRPr lang="en-US" sz="3500" b="1">
              <a:solidFill>
                <a:srgbClr val="000000"/>
              </a:solidFill>
              <a:latin typeface="Avenir Bold"/>
              <a:ea typeface="Avenir Bold"/>
              <a:cs typeface="Avenir Bold"/>
              <a:sym typeface="Avenir Bold"/>
            </a:endParaRPr>
          </a:p>
        </p:txBody>
      </p:sp>
      <p:sp>
        <p:nvSpPr>
          <p:cNvPr id="12" name="Freeform 1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6"/>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0"/>
            <a:ext cx="4102978" cy="3133183"/>
          </a:xfrm>
          <a:custGeom>
            <a:avLst/>
            <a:gdLst/>
            <a:ahLst/>
            <a:cxnLst/>
            <a:rect l="l" t="t" r="r" b="b"/>
            <a:pathLst>
              <a:path w="4102978" h="3133183">
                <a:moveTo>
                  <a:pt x="0" y="0"/>
                </a:moveTo>
                <a:lnTo>
                  <a:pt x="4102978" y="0"/>
                </a:lnTo>
                <a:lnTo>
                  <a:pt x="4102978" y="3133183"/>
                </a:lnTo>
                <a:lnTo>
                  <a:pt x="0" y="3133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875165" y="319"/>
            <a:ext cx="10730070" cy="1209675"/>
          </a:xfrm>
          <a:prstGeom prst="rect">
            <a:avLst/>
          </a:prstGeom>
        </p:spPr>
        <p:txBody>
          <a:bodyPr lIns="0" tIns="0" rIns="0" bIns="0" rtlCol="0" anchor="t">
            <a:spAutoFit/>
          </a:bodyPr>
          <a:lstStyle/>
          <a:p>
            <a:pPr algn="l">
              <a:lnSpc>
                <a:spcPts val="8249"/>
              </a:lnSpc>
            </a:pPr>
            <a:r>
              <a:rPr lang="en-US" sz="7499" b="1">
                <a:solidFill>
                  <a:srgbClr val="438B95"/>
                </a:solidFill>
                <a:latin typeface="Avenir Bold"/>
                <a:ea typeface="Avenir Bold"/>
                <a:cs typeface="Avenir Bold"/>
                <a:sym typeface="Avenir Bold"/>
              </a:rPr>
              <a:t>LITERATURE REVIEW</a:t>
            </a:r>
          </a:p>
        </p:txBody>
      </p:sp>
      <p:sp>
        <p:nvSpPr>
          <p:cNvPr id="4" name="TextBox 4"/>
          <p:cNvSpPr txBox="1"/>
          <p:nvPr/>
        </p:nvSpPr>
        <p:spPr>
          <a:xfrm>
            <a:off x="2417556" y="2200594"/>
            <a:ext cx="1938412" cy="1136658"/>
          </a:xfrm>
          <a:prstGeom prst="rect">
            <a:avLst/>
          </a:prstGeom>
        </p:spPr>
        <p:txBody>
          <a:bodyPr lIns="0" tIns="0" rIns="0" bIns="0" rtlCol="0" anchor="t">
            <a:spAutoFit/>
          </a:bodyPr>
          <a:lstStyle/>
          <a:p>
            <a:pPr algn="l">
              <a:lnSpc>
                <a:spcPts val="7700"/>
              </a:lnSpc>
            </a:pPr>
            <a:r>
              <a:rPr lang="en-US" sz="7000" b="1">
                <a:solidFill>
                  <a:srgbClr val="438B95"/>
                </a:solidFill>
                <a:latin typeface="Avenir Bold"/>
                <a:ea typeface="Avenir Bold"/>
                <a:cs typeface="Avenir Bold"/>
                <a:sym typeface="Avenir Bold"/>
              </a:rPr>
              <a:t>01.</a:t>
            </a:r>
          </a:p>
        </p:txBody>
      </p:sp>
      <p:sp>
        <p:nvSpPr>
          <p:cNvPr id="5" name="TextBox 5"/>
          <p:cNvSpPr txBox="1"/>
          <p:nvPr/>
        </p:nvSpPr>
        <p:spPr>
          <a:xfrm>
            <a:off x="2417556" y="3722581"/>
            <a:ext cx="1938412" cy="1136658"/>
          </a:xfrm>
          <a:prstGeom prst="rect">
            <a:avLst/>
          </a:prstGeom>
        </p:spPr>
        <p:txBody>
          <a:bodyPr lIns="0" tIns="0" rIns="0" bIns="0" rtlCol="0" anchor="t">
            <a:spAutoFit/>
          </a:bodyPr>
          <a:lstStyle/>
          <a:p>
            <a:pPr algn="l">
              <a:lnSpc>
                <a:spcPts val="7700"/>
              </a:lnSpc>
            </a:pPr>
            <a:r>
              <a:rPr lang="en-US" sz="7000" b="1">
                <a:solidFill>
                  <a:srgbClr val="438B95"/>
                </a:solidFill>
                <a:latin typeface="Avenir Bold"/>
                <a:ea typeface="Avenir Bold"/>
                <a:cs typeface="Avenir Bold"/>
                <a:sym typeface="Avenir Bold"/>
              </a:rPr>
              <a:t>02.</a:t>
            </a:r>
          </a:p>
        </p:txBody>
      </p:sp>
      <p:sp>
        <p:nvSpPr>
          <p:cNvPr id="6" name="TextBox 6"/>
          <p:cNvSpPr txBox="1"/>
          <p:nvPr/>
        </p:nvSpPr>
        <p:spPr>
          <a:xfrm>
            <a:off x="4172271" y="2238694"/>
            <a:ext cx="13087029" cy="1752606"/>
          </a:xfrm>
          <a:prstGeom prst="rect">
            <a:avLst/>
          </a:prstGeom>
        </p:spPr>
        <p:txBody>
          <a:bodyPr lIns="0" tIns="0" rIns="0" bIns="0" rtlCol="0" anchor="t">
            <a:spAutoFit/>
          </a:bodyPr>
          <a:lstStyle/>
          <a:p>
            <a:pPr algn="l">
              <a:lnSpc>
                <a:spcPts val="3300"/>
              </a:lnSpc>
            </a:pPr>
            <a:r>
              <a:rPr lang="en-US" sz="3000" b="1">
                <a:solidFill>
                  <a:srgbClr val="000000"/>
                </a:solidFill>
                <a:latin typeface="Avenir Bold"/>
                <a:ea typeface="Avenir Bold"/>
                <a:cs typeface="Avenir Bold"/>
                <a:sym typeface="Avenir Bold"/>
              </a:rPr>
              <a:t>THE PHASE VOCODER (PV) IS ESSENTIAL IN SPEECH AND AUDIO PROCESSING, ENABLING TIME-STRETCHING AND PITCH-SHIFTING APPLICATIONS</a:t>
            </a:r>
          </a:p>
          <a:p>
            <a:pPr algn="l">
              <a:lnSpc>
                <a:spcPts val="3300"/>
              </a:lnSpc>
            </a:pPr>
            <a:endParaRPr lang="en-US" sz="3000" b="1">
              <a:solidFill>
                <a:srgbClr val="000000"/>
              </a:solidFill>
              <a:latin typeface="Avenir Bold"/>
              <a:ea typeface="Avenir Bold"/>
              <a:cs typeface="Avenir Bold"/>
              <a:sym typeface="Avenir Bold"/>
            </a:endParaRPr>
          </a:p>
        </p:txBody>
      </p:sp>
      <p:sp>
        <p:nvSpPr>
          <p:cNvPr id="7" name="TextBox 7"/>
          <p:cNvSpPr txBox="1"/>
          <p:nvPr/>
        </p:nvSpPr>
        <p:spPr>
          <a:xfrm>
            <a:off x="4355969" y="4025794"/>
            <a:ext cx="13932031" cy="1752606"/>
          </a:xfrm>
          <a:prstGeom prst="rect">
            <a:avLst/>
          </a:prstGeom>
        </p:spPr>
        <p:txBody>
          <a:bodyPr lIns="0" tIns="0" rIns="0" bIns="0" rtlCol="0" anchor="t">
            <a:spAutoFit/>
          </a:bodyPr>
          <a:lstStyle/>
          <a:p>
            <a:pPr algn="l">
              <a:lnSpc>
                <a:spcPts val="3300"/>
              </a:lnSpc>
            </a:pPr>
            <a:r>
              <a:rPr lang="en-US" sz="3000" b="1">
                <a:solidFill>
                  <a:srgbClr val="000000"/>
                </a:solidFill>
                <a:latin typeface="Avenir Bold"/>
                <a:ea typeface="Avenir Bold"/>
                <a:cs typeface="Avenir Bold"/>
                <a:sym typeface="Avenir Bold"/>
              </a:rPr>
              <a:t>TRADITIONAL IMPLEMENTATIONS OFTEN SUFFER FROM PHASE DISTORTION AND ARTIFACTS, LIMITING EFFECTIVENESS IN EXTREME AUDIO MODIFICATIONS</a:t>
            </a:r>
          </a:p>
          <a:p>
            <a:pPr algn="l">
              <a:lnSpc>
                <a:spcPts val="3300"/>
              </a:lnSpc>
            </a:pPr>
            <a:endParaRPr lang="en-US" sz="3000" b="1">
              <a:solidFill>
                <a:srgbClr val="000000"/>
              </a:solidFill>
              <a:latin typeface="Avenir Bold"/>
              <a:ea typeface="Avenir Bold"/>
              <a:cs typeface="Avenir Bold"/>
              <a:sym typeface="Avenir Bold"/>
            </a:endParaRPr>
          </a:p>
        </p:txBody>
      </p:sp>
      <p:sp>
        <p:nvSpPr>
          <p:cNvPr id="8" name="TextBox 8"/>
          <p:cNvSpPr txBox="1"/>
          <p:nvPr/>
        </p:nvSpPr>
        <p:spPr>
          <a:xfrm>
            <a:off x="2417556" y="5244567"/>
            <a:ext cx="1938412" cy="1136658"/>
          </a:xfrm>
          <a:prstGeom prst="rect">
            <a:avLst/>
          </a:prstGeom>
        </p:spPr>
        <p:txBody>
          <a:bodyPr lIns="0" tIns="0" rIns="0" bIns="0" rtlCol="0" anchor="t">
            <a:spAutoFit/>
          </a:bodyPr>
          <a:lstStyle/>
          <a:p>
            <a:pPr algn="l">
              <a:lnSpc>
                <a:spcPts val="7700"/>
              </a:lnSpc>
            </a:pPr>
            <a:r>
              <a:rPr lang="en-US" sz="7000" b="1">
                <a:solidFill>
                  <a:srgbClr val="438B95"/>
                </a:solidFill>
                <a:latin typeface="Avenir Bold"/>
                <a:ea typeface="Avenir Bold"/>
                <a:cs typeface="Avenir Bold"/>
                <a:sym typeface="Avenir Bold"/>
              </a:rPr>
              <a:t>03.</a:t>
            </a:r>
          </a:p>
        </p:txBody>
      </p:sp>
      <p:sp>
        <p:nvSpPr>
          <p:cNvPr id="9" name="TextBox 9"/>
          <p:cNvSpPr txBox="1"/>
          <p:nvPr/>
        </p:nvSpPr>
        <p:spPr>
          <a:xfrm>
            <a:off x="4355969" y="5547781"/>
            <a:ext cx="13932031" cy="1752606"/>
          </a:xfrm>
          <a:prstGeom prst="rect">
            <a:avLst/>
          </a:prstGeom>
        </p:spPr>
        <p:txBody>
          <a:bodyPr lIns="0" tIns="0" rIns="0" bIns="0" rtlCol="0" anchor="t">
            <a:spAutoFit/>
          </a:bodyPr>
          <a:lstStyle/>
          <a:p>
            <a:pPr algn="l">
              <a:lnSpc>
                <a:spcPts val="3300"/>
              </a:lnSpc>
            </a:pPr>
            <a:r>
              <a:rPr lang="en-US" sz="3000" b="1">
                <a:solidFill>
                  <a:srgbClr val="000000"/>
                </a:solidFill>
                <a:latin typeface="Avenir Bold"/>
                <a:ea typeface="Avenir Bold"/>
                <a:cs typeface="Avenir Bold"/>
                <a:sym typeface="Avenir Bold"/>
              </a:rPr>
              <a:t>A COMPREHENSIVE MATLAB-BASED IMPLEMENTATION HAS BEEN DEVELOPED, PROVIDING A ROBUST FRAMEWORK FOR RESEARCH AND DEVELOPMENT</a:t>
            </a:r>
          </a:p>
          <a:p>
            <a:pPr algn="l">
              <a:lnSpc>
                <a:spcPts val="3300"/>
              </a:lnSpc>
            </a:pPr>
            <a:endParaRPr lang="en-US" sz="3000" b="1">
              <a:solidFill>
                <a:srgbClr val="000000"/>
              </a:solidFill>
              <a:latin typeface="Avenir Bold"/>
              <a:ea typeface="Avenir Bold"/>
              <a:cs typeface="Avenir Bold"/>
              <a:sym typeface="Avenir Bold"/>
            </a:endParaRPr>
          </a:p>
        </p:txBody>
      </p:sp>
      <p:sp>
        <p:nvSpPr>
          <p:cNvPr id="10" name="TextBox 10"/>
          <p:cNvSpPr txBox="1"/>
          <p:nvPr/>
        </p:nvSpPr>
        <p:spPr>
          <a:xfrm>
            <a:off x="2417556" y="6766554"/>
            <a:ext cx="1938412" cy="1136658"/>
          </a:xfrm>
          <a:prstGeom prst="rect">
            <a:avLst/>
          </a:prstGeom>
        </p:spPr>
        <p:txBody>
          <a:bodyPr lIns="0" tIns="0" rIns="0" bIns="0" rtlCol="0" anchor="t">
            <a:spAutoFit/>
          </a:bodyPr>
          <a:lstStyle/>
          <a:p>
            <a:pPr algn="l">
              <a:lnSpc>
                <a:spcPts val="7700"/>
              </a:lnSpc>
            </a:pPr>
            <a:r>
              <a:rPr lang="en-US" sz="7000" b="1">
                <a:solidFill>
                  <a:srgbClr val="438B95"/>
                </a:solidFill>
                <a:latin typeface="Avenir Bold"/>
                <a:ea typeface="Avenir Bold"/>
                <a:cs typeface="Avenir Bold"/>
                <a:sym typeface="Avenir Bold"/>
              </a:rPr>
              <a:t>04.</a:t>
            </a:r>
          </a:p>
        </p:txBody>
      </p:sp>
      <p:sp>
        <p:nvSpPr>
          <p:cNvPr id="11" name="TextBox 11"/>
          <p:cNvSpPr txBox="1"/>
          <p:nvPr/>
        </p:nvSpPr>
        <p:spPr>
          <a:xfrm>
            <a:off x="4355969" y="7069768"/>
            <a:ext cx="12903331" cy="1752606"/>
          </a:xfrm>
          <a:prstGeom prst="rect">
            <a:avLst/>
          </a:prstGeom>
        </p:spPr>
        <p:txBody>
          <a:bodyPr lIns="0" tIns="0" rIns="0" bIns="0" rtlCol="0" anchor="t">
            <a:spAutoFit/>
          </a:bodyPr>
          <a:lstStyle/>
          <a:p>
            <a:pPr algn="l">
              <a:lnSpc>
                <a:spcPts val="3300"/>
              </a:lnSpc>
            </a:pPr>
            <a:r>
              <a:rPr lang="en-US" sz="3000" b="1">
                <a:solidFill>
                  <a:srgbClr val="000000"/>
                </a:solidFill>
                <a:latin typeface="Avenir Bold"/>
                <a:ea typeface="Avenir Bold"/>
                <a:cs typeface="Avenir Bold"/>
                <a:sym typeface="Avenir Bold"/>
              </a:rPr>
              <a:t>ONGOING RESEARCH CONTINUES TO IMPROVE PRECISION AND REDUCE ARTIFACTS, BROADENING PV'S APPLICABILITY IN ACADEMIC AND COMMERCIAL DOMAINS.</a:t>
            </a:r>
          </a:p>
          <a:p>
            <a:pPr algn="l">
              <a:lnSpc>
                <a:spcPts val="3300"/>
              </a:lnSpc>
            </a:pPr>
            <a:endParaRPr lang="en-US" sz="3000" b="1">
              <a:solidFill>
                <a:srgbClr val="000000"/>
              </a:solidFill>
              <a:latin typeface="Avenir Bold"/>
              <a:ea typeface="Avenir Bold"/>
              <a:cs typeface="Avenir Bold"/>
              <a:sym typeface="Avenir Bold"/>
            </a:endParaRPr>
          </a:p>
        </p:txBody>
      </p:sp>
      <p:sp>
        <p:nvSpPr>
          <p:cNvPr id="12" name="Freeform 12"/>
          <p:cNvSpPr/>
          <p:nvPr/>
        </p:nvSpPr>
        <p:spPr>
          <a:xfrm>
            <a:off x="2417556" y="9164276"/>
            <a:ext cx="4102978" cy="2245448"/>
          </a:xfrm>
          <a:custGeom>
            <a:avLst/>
            <a:gdLst/>
            <a:ahLst/>
            <a:cxnLst/>
            <a:rect l="l" t="t" r="r" b="b"/>
            <a:pathLst>
              <a:path w="4102978" h="2245448">
                <a:moveTo>
                  <a:pt x="0" y="0"/>
                </a:moveTo>
                <a:lnTo>
                  <a:pt x="4102979" y="0"/>
                </a:lnTo>
                <a:lnTo>
                  <a:pt x="4102979" y="2245448"/>
                </a:lnTo>
                <a:lnTo>
                  <a:pt x="0" y="22454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6"/>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09214" y="2972465"/>
            <a:ext cx="14599866" cy="6074442"/>
          </a:xfrm>
          <a:custGeom>
            <a:avLst/>
            <a:gdLst/>
            <a:ahLst/>
            <a:cxnLst/>
            <a:rect l="l" t="t" r="r" b="b"/>
            <a:pathLst>
              <a:path w="14599866" h="6074442">
                <a:moveTo>
                  <a:pt x="0" y="0"/>
                </a:moveTo>
                <a:lnTo>
                  <a:pt x="14599866" y="0"/>
                </a:lnTo>
                <a:lnTo>
                  <a:pt x="14599866" y="6074442"/>
                </a:lnTo>
                <a:lnTo>
                  <a:pt x="0" y="6074442"/>
                </a:lnTo>
                <a:lnTo>
                  <a:pt x="0" y="0"/>
                </a:lnTo>
                <a:close/>
              </a:path>
            </a:pathLst>
          </a:custGeom>
          <a:blipFill>
            <a:blip r:embed="rId2"/>
            <a:stretch>
              <a:fillRect r="-255"/>
            </a:stretch>
          </a:blipFill>
        </p:spPr>
      </p:sp>
      <p:sp>
        <p:nvSpPr>
          <p:cNvPr id="3" name="Freeform 3"/>
          <p:cNvSpPr/>
          <p:nvPr/>
        </p:nvSpPr>
        <p:spPr>
          <a:xfrm>
            <a:off x="13156322" y="8041552"/>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028700" y="-160719"/>
            <a:ext cx="4102978" cy="3133183"/>
          </a:xfrm>
          <a:custGeom>
            <a:avLst/>
            <a:gdLst/>
            <a:ahLst/>
            <a:cxnLst/>
            <a:rect l="l" t="t" r="r" b="b"/>
            <a:pathLst>
              <a:path w="4102978" h="3133183">
                <a:moveTo>
                  <a:pt x="0" y="0"/>
                </a:moveTo>
                <a:lnTo>
                  <a:pt x="4102978" y="0"/>
                </a:lnTo>
                <a:lnTo>
                  <a:pt x="4102978" y="3133184"/>
                </a:lnTo>
                <a:lnTo>
                  <a:pt x="0" y="31331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3168577" y="1649760"/>
            <a:ext cx="12039234" cy="1322705"/>
          </a:xfrm>
          <a:prstGeom prst="rect">
            <a:avLst/>
          </a:prstGeom>
        </p:spPr>
        <p:txBody>
          <a:bodyPr lIns="0" tIns="0" rIns="0" bIns="0" rtlCol="0" anchor="t">
            <a:spAutoFit/>
          </a:bodyPr>
          <a:lstStyle/>
          <a:p>
            <a:pPr algn="l">
              <a:lnSpc>
                <a:spcPts val="4839"/>
              </a:lnSpc>
            </a:pPr>
            <a:r>
              <a:rPr lang="en-US" sz="4399" b="1">
                <a:solidFill>
                  <a:srgbClr val="438B95"/>
                </a:solidFill>
                <a:latin typeface="Avenir Bold"/>
                <a:ea typeface="Avenir Bold"/>
                <a:cs typeface="Avenir Bold"/>
                <a:sym typeface="Avenir Bold"/>
              </a:rPr>
              <a:t>SHORT-TIME FOURIER TRANSFORM (STFT)</a:t>
            </a:r>
          </a:p>
          <a:p>
            <a:pPr algn="l">
              <a:lnSpc>
                <a:spcPts val="4839"/>
              </a:lnSpc>
            </a:pPr>
            <a:endParaRPr lang="en-US" sz="4399" b="1">
              <a:solidFill>
                <a:srgbClr val="438B95"/>
              </a:solidFill>
              <a:latin typeface="Avenir Bold"/>
              <a:ea typeface="Avenir Bold"/>
              <a:cs typeface="Avenir Bold"/>
              <a:sym typeface="Avenir Bold"/>
            </a:endParaRPr>
          </a:p>
        </p:txBody>
      </p:sp>
      <p:sp>
        <p:nvSpPr>
          <p:cNvPr id="6" name="TextBox 6"/>
          <p:cNvSpPr txBox="1"/>
          <p:nvPr/>
        </p:nvSpPr>
        <p:spPr>
          <a:xfrm>
            <a:off x="1798288" y="381000"/>
            <a:ext cx="15461012" cy="1219200"/>
          </a:xfrm>
          <a:prstGeom prst="rect">
            <a:avLst/>
          </a:prstGeom>
        </p:spPr>
        <p:txBody>
          <a:bodyPr lIns="0" tIns="0" rIns="0" bIns="0" rtlCol="0" anchor="t">
            <a:spAutoFit/>
          </a:bodyPr>
          <a:lstStyle/>
          <a:p>
            <a:pPr algn="ctr">
              <a:lnSpc>
                <a:spcPts val="8250"/>
              </a:lnSpc>
            </a:pPr>
            <a:r>
              <a:rPr lang="en-US" sz="7500" b="1">
                <a:solidFill>
                  <a:srgbClr val="438B95"/>
                </a:solidFill>
                <a:latin typeface="Avenir Bold"/>
                <a:ea typeface="Avenir Bold"/>
                <a:cs typeface="Avenir Bold"/>
                <a:sym typeface="Avenir Bold"/>
              </a:rPr>
              <a:t>THEORETICAL BACKGROUND</a:t>
            </a:r>
          </a:p>
        </p:txBody>
      </p:sp>
      <p:sp>
        <p:nvSpPr>
          <p:cNvPr id="7" name="Freeform 7"/>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7"/>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8041552"/>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60719"/>
            <a:ext cx="4102978" cy="3133183"/>
          </a:xfrm>
          <a:custGeom>
            <a:avLst/>
            <a:gdLst/>
            <a:ahLst/>
            <a:cxnLst/>
            <a:rect l="l" t="t" r="r" b="b"/>
            <a:pathLst>
              <a:path w="4102978" h="3133183">
                <a:moveTo>
                  <a:pt x="0" y="0"/>
                </a:moveTo>
                <a:lnTo>
                  <a:pt x="4102978" y="0"/>
                </a:lnTo>
                <a:lnTo>
                  <a:pt x="4102978" y="3133184"/>
                </a:lnTo>
                <a:lnTo>
                  <a:pt x="0" y="3133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986741" y="1600200"/>
            <a:ext cx="11301259" cy="3856555"/>
          </a:xfrm>
          <a:custGeom>
            <a:avLst/>
            <a:gdLst/>
            <a:ahLst/>
            <a:cxnLst/>
            <a:rect l="l" t="t" r="r" b="b"/>
            <a:pathLst>
              <a:path w="11301259" h="3856555">
                <a:moveTo>
                  <a:pt x="0" y="0"/>
                </a:moveTo>
                <a:lnTo>
                  <a:pt x="11301259" y="0"/>
                </a:lnTo>
                <a:lnTo>
                  <a:pt x="11301259" y="3856555"/>
                </a:lnTo>
                <a:lnTo>
                  <a:pt x="0" y="3856555"/>
                </a:lnTo>
                <a:lnTo>
                  <a:pt x="0" y="0"/>
                </a:lnTo>
                <a:close/>
              </a:path>
            </a:pathLst>
          </a:custGeom>
          <a:blipFill>
            <a:blip r:embed="rId6"/>
            <a:stretch>
              <a:fillRect/>
            </a:stretch>
          </a:blipFill>
          <a:ln w="38100" cap="rnd">
            <a:solidFill>
              <a:srgbClr val="000000"/>
            </a:solidFill>
            <a:prstDash val="solid"/>
            <a:round/>
          </a:ln>
        </p:spPr>
      </p:sp>
      <p:sp>
        <p:nvSpPr>
          <p:cNvPr id="5" name="Freeform 5"/>
          <p:cNvSpPr/>
          <p:nvPr/>
        </p:nvSpPr>
        <p:spPr>
          <a:xfrm>
            <a:off x="214068" y="5685997"/>
            <a:ext cx="11301259" cy="4365111"/>
          </a:xfrm>
          <a:custGeom>
            <a:avLst/>
            <a:gdLst/>
            <a:ahLst/>
            <a:cxnLst/>
            <a:rect l="l" t="t" r="r" b="b"/>
            <a:pathLst>
              <a:path w="11301259" h="4365111">
                <a:moveTo>
                  <a:pt x="0" y="0"/>
                </a:moveTo>
                <a:lnTo>
                  <a:pt x="11301259" y="0"/>
                </a:lnTo>
                <a:lnTo>
                  <a:pt x="11301259" y="4365111"/>
                </a:lnTo>
                <a:lnTo>
                  <a:pt x="0" y="4365111"/>
                </a:lnTo>
                <a:lnTo>
                  <a:pt x="0" y="0"/>
                </a:lnTo>
                <a:close/>
              </a:path>
            </a:pathLst>
          </a:custGeom>
          <a:blipFill>
            <a:blip r:embed="rId7"/>
            <a:stretch>
              <a:fillRect/>
            </a:stretch>
          </a:blipFill>
          <a:ln w="38100" cap="rnd">
            <a:solidFill>
              <a:srgbClr val="000000"/>
            </a:solidFill>
            <a:prstDash val="solid"/>
            <a:round/>
          </a:ln>
        </p:spPr>
      </p:sp>
      <p:sp>
        <p:nvSpPr>
          <p:cNvPr id="6" name="TextBox 6"/>
          <p:cNvSpPr txBox="1"/>
          <p:nvPr/>
        </p:nvSpPr>
        <p:spPr>
          <a:xfrm>
            <a:off x="1798288" y="381000"/>
            <a:ext cx="15461012" cy="1219200"/>
          </a:xfrm>
          <a:prstGeom prst="rect">
            <a:avLst/>
          </a:prstGeom>
        </p:spPr>
        <p:txBody>
          <a:bodyPr lIns="0" tIns="0" rIns="0" bIns="0" rtlCol="0" anchor="t">
            <a:spAutoFit/>
          </a:bodyPr>
          <a:lstStyle/>
          <a:p>
            <a:pPr algn="ctr">
              <a:lnSpc>
                <a:spcPts val="8250"/>
              </a:lnSpc>
            </a:pPr>
            <a:r>
              <a:rPr lang="en-US" sz="7500" b="1">
                <a:solidFill>
                  <a:srgbClr val="438B95"/>
                </a:solidFill>
                <a:latin typeface="Avenir Bold"/>
                <a:ea typeface="Avenir Bold"/>
                <a:cs typeface="Avenir Bold"/>
                <a:sym typeface="Avenir Bold"/>
              </a:rPr>
              <a:t>THEORETICAL BACKGROUND</a:t>
            </a:r>
          </a:p>
        </p:txBody>
      </p:sp>
      <p:sp>
        <p:nvSpPr>
          <p:cNvPr id="7" name="Freeform 7"/>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8"/>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8041552"/>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60719"/>
            <a:ext cx="4102978" cy="3133183"/>
          </a:xfrm>
          <a:custGeom>
            <a:avLst/>
            <a:gdLst/>
            <a:ahLst/>
            <a:cxnLst/>
            <a:rect l="l" t="t" r="r" b="b"/>
            <a:pathLst>
              <a:path w="4102978" h="3133183">
                <a:moveTo>
                  <a:pt x="0" y="0"/>
                </a:moveTo>
                <a:lnTo>
                  <a:pt x="4102978" y="0"/>
                </a:lnTo>
                <a:lnTo>
                  <a:pt x="4102978" y="3133184"/>
                </a:lnTo>
                <a:lnTo>
                  <a:pt x="0" y="3133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59571" y="2299705"/>
            <a:ext cx="8769223" cy="3316489"/>
          </a:xfrm>
          <a:custGeom>
            <a:avLst/>
            <a:gdLst/>
            <a:ahLst/>
            <a:cxnLst/>
            <a:rect l="l" t="t" r="r" b="b"/>
            <a:pathLst>
              <a:path w="8769223" h="3316489">
                <a:moveTo>
                  <a:pt x="0" y="0"/>
                </a:moveTo>
                <a:lnTo>
                  <a:pt x="8769223" y="0"/>
                </a:lnTo>
                <a:lnTo>
                  <a:pt x="8769223" y="3316490"/>
                </a:lnTo>
                <a:lnTo>
                  <a:pt x="0" y="3316490"/>
                </a:lnTo>
                <a:lnTo>
                  <a:pt x="0" y="0"/>
                </a:lnTo>
                <a:close/>
              </a:path>
            </a:pathLst>
          </a:custGeom>
          <a:blipFill>
            <a:blip r:embed="rId6"/>
            <a:stretch>
              <a:fillRect/>
            </a:stretch>
          </a:blipFill>
          <a:ln w="38100" cap="rnd">
            <a:solidFill>
              <a:srgbClr val="000000"/>
            </a:solidFill>
            <a:prstDash val="solid"/>
            <a:round/>
          </a:ln>
        </p:spPr>
      </p:sp>
      <p:sp>
        <p:nvSpPr>
          <p:cNvPr id="5" name="Freeform 5"/>
          <p:cNvSpPr/>
          <p:nvPr/>
        </p:nvSpPr>
        <p:spPr>
          <a:xfrm>
            <a:off x="8229249" y="4049793"/>
            <a:ext cx="9030051" cy="3329831"/>
          </a:xfrm>
          <a:custGeom>
            <a:avLst/>
            <a:gdLst/>
            <a:ahLst/>
            <a:cxnLst/>
            <a:rect l="l" t="t" r="r" b="b"/>
            <a:pathLst>
              <a:path w="9030051" h="3329831">
                <a:moveTo>
                  <a:pt x="0" y="0"/>
                </a:moveTo>
                <a:lnTo>
                  <a:pt x="9030051" y="0"/>
                </a:lnTo>
                <a:lnTo>
                  <a:pt x="9030051" y="3329831"/>
                </a:lnTo>
                <a:lnTo>
                  <a:pt x="0" y="3329831"/>
                </a:lnTo>
                <a:lnTo>
                  <a:pt x="0" y="0"/>
                </a:lnTo>
                <a:close/>
              </a:path>
            </a:pathLst>
          </a:custGeom>
          <a:blipFill>
            <a:blip r:embed="rId7"/>
            <a:stretch>
              <a:fillRect/>
            </a:stretch>
          </a:blipFill>
          <a:ln w="38100" cap="rnd">
            <a:solidFill>
              <a:srgbClr val="000000"/>
            </a:solidFill>
            <a:prstDash val="solid"/>
            <a:round/>
          </a:ln>
        </p:spPr>
      </p:sp>
      <p:sp>
        <p:nvSpPr>
          <p:cNvPr id="6" name="Freeform 6"/>
          <p:cNvSpPr/>
          <p:nvPr/>
        </p:nvSpPr>
        <p:spPr>
          <a:xfrm>
            <a:off x="264041" y="6524394"/>
            <a:ext cx="8649292" cy="2410990"/>
          </a:xfrm>
          <a:custGeom>
            <a:avLst/>
            <a:gdLst/>
            <a:ahLst/>
            <a:cxnLst/>
            <a:rect l="l" t="t" r="r" b="b"/>
            <a:pathLst>
              <a:path w="8649292" h="2410990">
                <a:moveTo>
                  <a:pt x="0" y="0"/>
                </a:moveTo>
                <a:lnTo>
                  <a:pt x="8649293" y="0"/>
                </a:lnTo>
                <a:lnTo>
                  <a:pt x="8649293" y="2410990"/>
                </a:lnTo>
                <a:lnTo>
                  <a:pt x="0" y="2410990"/>
                </a:lnTo>
                <a:lnTo>
                  <a:pt x="0" y="0"/>
                </a:lnTo>
                <a:close/>
              </a:path>
            </a:pathLst>
          </a:custGeom>
          <a:blipFill>
            <a:blip r:embed="rId8"/>
            <a:stretch>
              <a:fillRect/>
            </a:stretch>
          </a:blipFill>
          <a:ln w="38100" cap="rnd">
            <a:solidFill>
              <a:srgbClr val="000000"/>
            </a:solidFill>
            <a:prstDash val="solid"/>
            <a:round/>
          </a:ln>
        </p:spPr>
      </p:sp>
      <p:sp>
        <p:nvSpPr>
          <p:cNvPr id="7" name="TextBox 7"/>
          <p:cNvSpPr txBox="1"/>
          <p:nvPr/>
        </p:nvSpPr>
        <p:spPr>
          <a:xfrm>
            <a:off x="1798288" y="381000"/>
            <a:ext cx="15461012" cy="1219200"/>
          </a:xfrm>
          <a:prstGeom prst="rect">
            <a:avLst/>
          </a:prstGeom>
        </p:spPr>
        <p:txBody>
          <a:bodyPr lIns="0" tIns="0" rIns="0" bIns="0" rtlCol="0" anchor="t">
            <a:spAutoFit/>
          </a:bodyPr>
          <a:lstStyle/>
          <a:p>
            <a:pPr algn="ctr">
              <a:lnSpc>
                <a:spcPts val="8250"/>
              </a:lnSpc>
            </a:pPr>
            <a:r>
              <a:rPr lang="en-US" sz="7500" b="1">
                <a:solidFill>
                  <a:srgbClr val="438B95"/>
                </a:solidFill>
                <a:latin typeface="Avenir Bold"/>
                <a:ea typeface="Avenir Bold"/>
                <a:cs typeface="Avenir Bold"/>
                <a:sym typeface="Avenir Bold"/>
              </a:rPr>
              <a:t>THEORETICAL BACKGROUND</a:t>
            </a:r>
          </a:p>
        </p:txBody>
      </p:sp>
      <p:sp>
        <p:nvSpPr>
          <p:cNvPr id="8" name="Freeform 8"/>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9"/>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56322" y="8041552"/>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60719"/>
            <a:ext cx="4102978" cy="3133183"/>
          </a:xfrm>
          <a:custGeom>
            <a:avLst/>
            <a:gdLst/>
            <a:ahLst/>
            <a:cxnLst/>
            <a:rect l="l" t="t" r="r" b="b"/>
            <a:pathLst>
              <a:path w="4102978" h="3133183">
                <a:moveTo>
                  <a:pt x="0" y="0"/>
                </a:moveTo>
                <a:lnTo>
                  <a:pt x="4102978" y="0"/>
                </a:lnTo>
                <a:lnTo>
                  <a:pt x="4102978" y="3133184"/>
                </a:lnTo>
                <a:lnTo>
                  <a:pt x="0" y="3133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60559" y="1835806"/>
            <a:ext cx="16136471" cy="6615388"/>
          </a:xfrm>
          <a:custGeom>
            <a:avLst/>
            <a:gdLst/>
            <a:ahLst/>
            <a:cxnLst/>
            <a:rect l="l" t="t" r="r" b="b"/>
            <a:pathLst>
              <a:path w="16136471" h="6615388">
                <a:moveTo>
                  <a:pt x="0" y="0"/>
                </a:moveTo>
                <a:lnTo>
                  <a:pt x="16136470" y="0"/>
                </a:lnTo>
                <a:lnTo>
                  <a:pt x="16136470" y="6615388"/>
                </a:lnTo>
                <a:lnTo>
                  <a:pt x="0" y="6615388"/>
                </a:lnTo>
                <a:lnTo>
                  <a:pt x="0" y="0"/>
                </a:lnTo>
                <a:close/>
              </a:path>
            </a:pathLst>
          </a:custGeom>
          <a:blipFill>
            <a:blip r:embed="rId6"/>
            <a:stretch>
              <a:fillRect t="-24400"/>
            </a:stretch>
          </a:blipFill>
        </p:spPr>
      </p:sp>
      <p:sp>
        <p:nvSpPr>
          <p:cNvPr id="5" name="TextBox 5"/>
          <p:cNvSpPr txBox="1"/>
          <p:nvPr/>
        </p:nvSpPr>
        <p:spPr>
          <a:xfrm>
            <a:off x="1798288" y="381000"/>
            <a:ext cx="15461012" cy="1219200"/>
          </a:xfrm>
          <a:prstGeom prst="rect">
            <a:avLst/>
          </a:prstGeom>
        </p:spPr>
        <p:txBody>
          <a:bodyPr lIns="0" tIns="0" rIns="0" bIns="0" rtlCol="0" anchor="t">
            <a:spAutoFit/>
          </a:bodyPr>
          <a:lstStyle/>
          <a:p>
            <a:pPr algn="ctr">
              <a:lnSpc>
                <a:spcPts val="8250"/>
              </a:lnSpc>
            </a:pPr>
            <a:r>
              <a:rPr lang="en-US" sz="7500" b="1">
                <a:solidFill>
                  <a:srgbClr val="438B95"/>
                </a:solidFill>
                <a:latin typeface="Avenir Bold"/>
                <a:ea typeface="Avenir Bold"/>
                <a:cs typeface="Avenir Bold"/>
                <a:sym typeface="Avenir Bold"/>
              </a:rPr>
              <a:t>THEORETICAL BACKGROUND</a:t>
            </a:r>
          </a:p>
        </p:txBody>
      </p:sp>
      <p:sp>
        <p:nvSpPr>
          <p:cNvPr id="6" name="TextBox 6"/>
          <p:cNvSpPr txBox="1"/>
          <p:nvPr/>
        </p:nvSpPr>
        <p:spPr>
          <a:xfrm>
            <a:off x="1798288" y="5105400"/>
            <a:ext cx="2980765" cy="2604909"/>
          </a:xfrm>
          <a:prstGeom prst="rect">
            <a:avLst/>
          </a:prstGeom>
        </p:spPr>
        <p:txBody>
          <a:bodyPr lIns="0" tIns="0" rIns="0" bIns="0" rtlCol="0" anchor="t">
            <a:spAutoFit/>
          </a:bodyPr>
          <a:lstStyle/>
          <a:p>
            <a:pPr algn="ctr">
              <a:lnSpc>
                <a:spcPts val="3995"/>
              </a:lnSpc>
            </a:pPr>
            <a:r>
              <a:rPr lang="en-US" sz="3632" b="1">
                <a:solidFill>
                  <a:srgbClr val="737373"/>
                </a:solidFill>
                <a:latin typeface="Avenir Bold"/>
                <a:ea typeface="Avenir Bold"/>
                <a:cs typeface="Avenir Bold"/>
                <a:sym typeface="Avenir Bold"/>
              </a:rPr>
              <a:t>SHORT-TIME FOURIER TRANSFORM (STFT)</a:t>
            </a:r>
          </a:p>
          <a:p>
            <a:pPr algn="ctr">
              <a:lnSpc>
                <a:spcPts val="3995"/>
              </a:lnSpc>
              <a:spcBef>
                <a:spcPct val="0"/>
              </a:spcBef>
            </a:pPr>
            <a:endParaRPr lang="en-US" sz="3632" b="1">
              <a:solidFill>
                <a:srgbClr val="737373"/>
              </a:solidFill>
              <a:latin typeface="Avenir Bold"/>
              <a:ea typeface="Avenir Bold"/>
              <a:cs typeface="Avenir Bold"/>
              <a:sym typeface="Avenir Bold"/>
            </a:endParaRPr>
          </a:p>
        </p:txBody>
      </p:sp>
      <p:sp>
        <p:nvSpPr>
          <p:cNvPr id="7" name="TextBox 7"/>
          <p:cNvSpPr txBox="1"/>
          <p:nvPr/>
        </p:nvSpPr>
        <p:spPr>
          <a:xfrm>
            <a:off x="5848325" y="5609535"/>
            <a:ext cx="2980765" cy="1596639"/>
          </a:xfrm>
          <a:prstGeom prst="rect">
            <a:avLst/>
          </a:prstGeom>
        </p:spPr>
        <p:txBody>
          <a:bodyPr lIns="0" tIns="0" rIns="0" bIns="0" rtlCol="0" anchor="t">
            <a:spAutoFit/>
          </a:bodyPr>
          <a:lstStyle/>
          <a:p>
            <a:pPr algn="ctr">
              <a:lnSpc>
                <a:spcPts val="3995"/>
              </a:lnSpc>
            </a:pPr>
            <a:r>
              <a:rPr lang="en-US" sz="3632" b="1">
                <a:solidFill>
                  <a:srgbClr val="737373"/>
                </a:solidFill>
                <a:latin typeface="Avenir Bold"/>
                <a:ea typeface="Avenir Bold"/>
                <a:cs typeface="Avenir Bold"/>
                <a:sym typeface="Avenir Bold"/>
              </a:rPr>
              <a:t>TIME-STRETCHING</a:t>
            </a:r>
          </a:p>
          <a:p>
            <a:pPr algn="ctr">
              <a:lnSpc>
                <a:spcPts val="3995"/>
              </a:lnSpc>
              <a:spcBef>
                <a:spcPct val="0"/>
              </a:spcBef>
            </a:pPr>
            <a:endParaRPr lang="en-US" sz="3632" b="1">
              <a:solidFill>
                <a:srgbClr val="737373"/>
              </a:solidFill>
              <a:latin typeface="Avenir Bold"/>
              <a:ea typeface="Avenir Bold"/>
              <a:cs typeface="Avenir Bold"/>
              <a:sym typeface="Avenir Bold"/>
            </a:endParaRPr>
          </a:p>
        </p:txBody>
      </p:sp>
      <p:sp>
        <p:nvSpPr>
          <p:cNvPr id="8" name="TextBox 8"/>
          <p:cNvSpPr txBox="1"/>
          <p:nvPr/>
        </p:nvSpPr>
        <p:spPr>
          <a:xfrm>
            <a:off x="10175557" y="5609535"/>
            <a:ext cx="2980765" cy="1596639"/>
          </a:xfrm>
          <a:prstGeom prst="rect">
            <a:avLst/>
          </a:prstGeom>
        </p:spPr>
        <p:txBody>
          <a:bodyPr lIns="0" tIns="0" rIns="0" bIns="0" rtlCol="0" anchor="t">
            <a:spAutoFit/>
          </a:bodyPr>
          <a:lstStyle/>
          <a:p>
            <a:pPr algn="ctr">
              <a:lnSpc>
                <a:spcPts val="3995"/>
              </a:lnSpc>
            </a:pPr>
            <a:r>
              <a:rPr lang="en-US" sz="3632" b="1">
                <a:solidFill>
                  <a:srgbClr val="737373"/>
                </a:solidFill>
                <a:latin typeface="Avenir Bold"/>
                <a:ea typeface="Avenir Bold"/>
                <a:cs typeface="Avenir Bold"/>
                <a:sym typeface="Avenir Bold"/>
              </a:rPr>
              <a:t>PITCH-SHIFTING</a:t>
            </a:r>
          </a:p>
          <a:p>
            <a:pPr algn="ctr">
              <a:lnSpc>
                <a:spcPts val="3995"/>
              </a:lnSpc>
              <a:spcBef>
                <a:spcPct val="0"/>
              </a:spcBef>
            </a:pPr>
            <a:endParaRPr lang="en-US" sz="3632" b="1">
              <a:solidFill>
                <a:srgbClr val="737373"/>
              </a:solidFill>
              <a:latin typeface="Avenir Bold"/>
              <a:ea typeface="Avenir Bold"/>
              <a:cs typeface="Avenir Bold"/>
              <a:sym typeface="Avenir Bold"/>
            </a:endParaRPr>
          </a:p>
        </p:txBody>
      </p:sp>
      <p:sp>
        <p:nvSpPr>
          <p:cNvPr id="9" name="TextBox 9"/>
          <p:cNvSpPr txBox="1"/>
          <p:nvPr/>
        </p:nvSpPr>
        <p:spPr>
          <a:xfrm>
            <a:off x="14278535" y="5609535"/>
            <a:ext cx="2980765" cy="1596639"/>
          </a:xfrm>
          <a:prstGeom prst="rect">
            <a:avLst/>
          </a:prstGeom>
        </p:spPr>
        <p:txBody>
          <a:bodyPr lIns="0" tIns="0" rIns="0" bIns="0" rtlCol="0" anchor="t">
            <a:spAutoFit/>
          </a:bodyPr>
          <a:lstStyle/>
          <a:p>
            <a:pPr algn="ctr">
              <a:lnSpc>
                <a:spcPts val="3995"/>
              </a:lnSpc>
            </a:pPr>
            <a:r>
              <a:rPr lang="en-US" sz="3632" b="1">
                <a:solidFill>
                  <a:srgbClr val="737373"/>
                </a:solidFill>
                <a:latin typeface="Avenir Bold"/>
                <a:ea typeface="Avenir Bold"/>
                <a:cs typeface="Avenir Bold"/>
                <a:sym typeface="Avenir Bold"/>
              </a:rPr>
              <a:t>EFFECTS PROCESSING</a:t>
            </a:r>
          </a:p>
          <a:p>
            <a:pPr algn="ctr">
              <a:lnSpc>
                <a:spcPts val="3995"/>
              </a:lnSpc>
              <a:spcBef>
                <a:spcPct val="0"/>
              </a:spcBef>
            </a:pPr>
            <a:endParaRPr lang="en-US" sz="3632" b="1">
              <a:solidFill>
                <a:srgbClr val="737373"/>
              </a:solidFill>
              <a:latin typeface="Avenir Bold"/>
              <a:ea typeface="Avenir Bold"/>
              <a:cs typeface="Avenir Bold"/>
              <a:sym typeface="Avenir Bold"/>
            </a:endParaRPr>
          </a:p>
        </p:txBody>
      </p:sp>
      <p:sp>
        <p:nvSpPr>
          <p:cNvPr id="10" name="Freeform 10"/>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7"/>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5580" y="1028700"/>
            <a:ext cx="15096840" cy="8491973"/>
          </a:xfrm>
          <a:custGeom>
            <a:avLst/>
            <a:gdLst/>
            <a:ahLst/>
            <a:cxnLst/>
            <a:rect l="l" t="t" r="r" b="b"/>
            <a:pathLst>
              <a:path w="15096840" h="8491973">
                <a:moveTo>
                  <a:pt x="0" y="0"/>
                </a:moveTo>
                <a:lnTo>
                  <a:pt x="15096840" y="0"/>
                </a:lnTo>
                <a:lnTo>
                  <a:pt x="15096840" y="8491973"/>
                </a:lnTo>
                <a:lnTo>
                  <a:pt x="0" y="8491973"/>
                </a:lnTo>
                <a:lnTo>
                  <a:pt x="0" y="0"/>
                </a:lnTo>
                <a:close/>
              </a:path>
            </a:pathLst>
          </a:custGeom>
          <a:blipFill>
            <a:blip r:embed="rId2"/>
            <a:stretch>
              <a:fillRect/>
            </a:stretch>
          </a:blipFill>
        </p:spPr>
      </p:sp>
      <p:grpSp>
        <p:nvGrpSpPr>
          <p:cNvPr id="3" name="Group 3"/>
          <p:cNvGrpSpPr/>
          <p:nvPr/>
        </p:nvGrpSpPr>
        <p:grpSpPr>
          <a:xfrm>
            <a:off x="13941952" y="-6272700"/>
            <a:ext cx="7549097" cy="8444400"/>
            <a:chOff x="0" y="0"/>
            <a:chExt cx="10065462" cy="11259200"/>
          </a:xfrm>
        </p:grpSpPr>
        <p:sp>
          <p:nvSpPr>
            <p:cNvPr id="4" name="AutoShape 4"/>
            <p:cNvSpPr/>
            <p:nvPr/>
          </p:nvSpPr>
          <p:spPr>
            <a:xfrm flipV="1">
              <a:off x="23020" y="10735"/>
              <a:ext cx="5240240" cy="11237731"/>
            </a:xfrm>
            <a:prstGeom prst="line">
              <a:avLst/>
            </a:prstGeom>
            <a:ln w="50800" cap="flat">
              <a:solidFill>
                <a:srgbClr val="BBCBCD"/>
              </a:solidFill>
              <a:prstDash val="solid"/>
              <a:headEnd type="none" w="sm" len="sm"/>
              <a:tailEnd type="none" w="sm" len="sm"/>
            </a:ln>
          </p:spPr>
        </p:sp>
        <p:sp>
          <p:nvSpPr>
            <p:cNvPr id="5" name="AutoShape 5"/>
            <p:cNvSpPr/>
            <p:nvPr/>
          </p:nvSpPr>
          <p:spPr>
            <a:xfrm flipV="1">
              <a:off x="554040" y="10735"/>
              <a:ext cx="5240240" cy="11237731"/>
            </a:xfrm>
            <a:prstGeom prst="line">
              <a:avLst/>
            </a:prstGeom>
            <a:ln w="50800" cap="flat">
              <a:solidFill>
                <a:srgbClr val="BBCBCD"/>
              </a:solidFill>
              <a:prstDash val="solid"/>
              <a:headEnd type="none" w="sm" len="sm"/>
              <a:tailEnd type="none" w="sm" len="sm"/>
            </a:ln>
          </p:spPr>
        </p:sp>
        <p:sp>
          <p:nvSpPr>
            <p:cNvPr id="6" name="AutoShape 6"/>
            <p:cNvSpPr/>
            <p:nvPr/>
          </p:nvSpPr>
          <p:spPr>
            <a:xfrm flipV="1">
              <a:off x="1085061" y="10735"/>
              <a:ext cx="5240240" cy="11237731"/>
            </a:xfrm>
            <a:prstGeom prst="line">
              <a:avLst/>
            </a:prstGeom>
            <a:ln w="50800" cap="flat">
              <a:solidFill>
                <a:srgbClr val="BBCBCD"/>
              </a:solidFill>
              <a:prstDash val="solid"/>
              <a:headEnd type="none" w="sm" len="sm"/>
              <a:tailEnd type="none" w="sm" len="sm"/>
            </a:ln>
          </p:spPr>
        </p:sp>
        <p:sp>
          <p:nvSpPr>
            <p:cNvPr id="7" name="AutoShape 7"/>
            <p:cNvSpPr/>
            <p:nvPr/>
          </p:nvSpPr>
          <p:spPr>
            <a:xfrm flipV="1">
              <a:off x="1616081" y="10735"/>
              <a:ext cx="5240240" cy="11237731"/>
            </a:xfrm>
            <a:prstGeom prst="line">
              <a:avLst/>
            </a:prstGeom>
            <a:ln w="50800" cap="flat">
              <a:solidFill>
                <a:srgbClr val="BBCBCD"/>
              </a:solidFill>
              <a:prstDash val="solid"/>
              <a:headEnd type="none" w="sm" len="sm"/>
              <a:tailEnd type="none" w="sm" len="sm"/>
            </a:ln>
          </p:spPr>
        </p:sp>
        <p:sp>
          <p:nvSpPr>
            <p:cNvPr id="8" name="AutoShape 8"/>
            <p:cNvSpPr/>
            <p:nvPr/>
          </p:nvSpPr>
          <p:spPr>
            <a:xfrm flipV="1">
              <a:off x="2147101" y="10735"/>
              <a:ext cx="5240240" cy="11237731"/>
            </a:xfrm>
            <a:prstGeom prst="line">
              <a:avLst/>
            </a:prstGeom>
            <a:ln w="50800" cap="flat">
              <a:solidFill>
                <a:srgbClr val="BBCBCD"/>
              </a:solidFill>
              <a:prstDash val="solid"/>
              <a:headEnd type="none" w="sm" len="sm"/>
              <a:tailEnd type="none" w="sm" len="sm"/>
            </a:ln>
          </p:spPr>
        </p:sp>
        <p:sp>
          <p:nvSpPr>
            <p:cNvPr id="9" name="AutoShape 9"/>
            <p:cNvSpPr/>
            <p:nvPr/>
          </p:nvSpPr>
          <p:spPr>
            <a:xfrm flipV="1">
              <a:off x="2678121" y="10735"/>
              <a:ext cx="5240240" cy="11237731"/>
            </a:xfrm>
            <a:prstGeom prst="line">
              <a:avLst/>
            </a:prstGeom>
            <a:ln w="50800" cap="flat">
              <a:solidFill>
                <a:srgbClr val="BBCBCD"/>
              </a:solidFill>
              <a:prstDash val="solid"/>
              <a:headEnd type="none" w="sm" len="sm"/>
              <a:tailEnd type="none" w="sm" len="sm"/>
            </a:ln>
          </p:spPr>
        </p:sp>
        <p:sp>
          <p:nvSpPr>
            <p:cNvPr id="10" name="AutoShape 10"/>
            <p:cNvSpPr/>
            <p:nvPr/>
          </p:nvSpPr>
          <p:spPr>
            <a:xfrm flipV="1">
              <a:off x="3209142" y="10735"/>
              <a:ext cx="5240240" cy="11237731"/>
            </a:xfrm>
            <a:prstGeom prst="line">
              <a:avLst/>
            </a:prstGeom>
            <a:ln w="50800" cap="flat">
              <a:solidFill>
                <a:srgbClr val="BBCBCD"/>
              </a:solidFill>
              <a:prstDash val="solid"/>
              <a:headEnd type="none" w="sm" len="sm"/>
              <a:tailEnd type="none" w="sm" len="sm"/>
            </a:ln>
          </p:spPr>
        </p:sp>
        <p:sp>
          <p:nvSpPr>
            <p:cNvPr id="11" name="AutoShape 11"/>
            <p:cNvSpPr/>
            <p:nvPr/>
          </p:nvSpPr>
          <p:spPr>
            <a:xfrm flipV="1">
              <a:off x="3740162" y="10735"/>
              <a:ext cx="5240240" cy="11237731"/>
            </a:xfrm>
            <a:prstGeom prst="line">
              <a:avLst/>
            </a:prstGeom>
            <a:ln w="50800" cap="flat">
              <a:solidFill>
                <a:srgbClr val="BBCBCD"/>
              </a:solidFill>
              <a:prstDash val="solid"/>
              <a:headEnd type="none" w="sm" len="sm"/>
              <a:tailEnd type="none" w="sm" len="sm"/>
            </a:ln>
          </p:spPr>
        </p:sp>
        <p:sp>
          <p:nvSpPr>
            <p:cNvPr id="12" name="AutoShape 12"/>
            <p:cNvSpPr/>
            <p:nvPr/>
          </p:nvSpPr>
          <p:spPr>
            <a:xfrm flipV="1">
              <a:off x="4271182" y="10735"/>
              <a:ext cx="5240240" cy="11237731"/>
            </a:xfrm>
            <a:prstGeom prst="line">
              <a:avLst/>
            </a:prstGeom>
            <a:ln w="50800" cap="flat">
              <a:solidFill>
                <a:srgbClr val="BBCBCD"/>
              </a:solidFill>
              <a:prstDash val="solid"/>
              <a:headEnd type="none" w="sm" len="sm"/>
              <a:tailEnd type="none" w="sm" len="sm"/>
            </a:ln>
          </p:spPr>
        </p:sp>
        <p:sp>
          <p:nvSpPr>
            <p:cNvPr id="13" name="AutoShape 13"/>
            <p:cNvSpPr/>
            <p:nvPr/>
          </p:nvSpPr>
          <p:spPr>
            <a:xfrm flipV="1">
              <a:off x="4802202" y="10735"/>
              <a:ext cx="5240240" cy="11237731"/>
            </a:xfrm>
            <a:prstGeom prst="line">
              <a:avLst/>
            </a:prstGeom>
            <a:ln w="50800" cap="flat">
              <a:solidFill>
                <a:srgbClr val="BBCBCD"/>
              </a:solidFill>
              <a:prstDash val="solid"/>
              <a:headEnd type="none" w="sm" len="sm"/>
              <a:tailEnd type="none" w="sm" len="sm"/>
            </a:ln>
          </p:spPr>
        </p:sp>
      </p:grpSp>
      <p:grpSp>
        <p:nvGrpSpPr>
          <p:cNvPr id="14" name="Group 14"/>
          <p:cNvGrpSpPr/>
          <p:nvPr/>
        </p:nvGrpSpPr>
        <p:grpSpPr>
          <a:xfrm>
            <a:off x="-3393548" y="9258300"/>
            <a:ext cx="7549097" cy="8444400"/>
            <a:chOff x="0" y="0"/>
            <a:chExt cx="10065462" cy="11259200"/>
          </a:xfrm>
        </p:grpSpPr>
        <p:sp>
          <p:nvSpPr>
            <p:cNvPr id="15" name="AutoShape 15"/>
            <p:cNvSpPr/>
            <p:nvPr/>
          </p:nvSpPr>
          <p:spPr>
            <a:xfrm flipV="1">
              <a:off x="23020" y="10735"/>
              <a:ext cx="5240240" cy="11237731"/>
            </a:xfrm>
            <a:prstGeom prst="line">
              <a:avLst/>
            </a:prstGeom>
            <a:ln w="50800" cap="flat">
              <a:solidFill>
                <a:srgbClr val="BBCBCD"/>
              </a:solidFill>
              <a:prstDash val="solid"/>
              <a:headEnd type="none" w="sm" len="sm"/>
              <a:tailEnd type="none" w="sm" len="sm"/>
            </a:ln>
          </p:spPr>
        </p:sp>
        <p:sp>
          <p:nvSpPr>
            <p:cNvPr id="16" name="AutoShape 16"/>
            <p:cNvSpPr/>
            <p:nvPr/>
          </p:nvSpPr>
          <p:spPr>
            <a:xfrm flipV="1">
              <a:off x="554040" y="10735"/>
              <a:ext cx="5240240" cy="11237731"/>
            </a:xfrm>
            <a:prstGeom prst="line">
              <a:avLst/>
            </a:prstGeom>
            <a:ln w="50800" cap="flat">
              <a:solidFill>
                <a:srgbClr val="BBCBCD"/>
              </a:solidFill>
              <a:prstDash val="solid"/>
              <a:headEnd type="none" w="sm" len="sm"/>
              <a:tailEnd type="none" w="sm" len="sm"/>
            </a:ln>
          </p:spPr>
        </p:sp>
        <p:sp>
          <p:nvSpPr>
            <p:cNvPr id="17" name="AutoShape 17"/>
            <p:cNvSpPr/>
            <p:nvPr/>
          </p:nvSpPr>
          <p:spPr>
            <a:xfrm flipV="1">
              <a:off x="1085061" y="10735"/>
              <a:ext cx="5240240" cy="11237731"/>
            </a:xfrm>
            <a:prstGeom prst="line">
              <a:avLst/>
            </a:prstGeom>
            <a:ln w="50800" cap="flat">
              <a:solidFill>
                <a:srgbClr val="BBCBCD"/>
              </a:solidFill>
              <a:prstDash val="solid"/>
              <a:headEnd type="none" w="sm" len="sm"/>
              <a:tailEnd type="none" w="sm" len="sm"/>
            </a:ln>
          </p:spPr>
        </p:sp>
        <p:sp>
          <p:nvSpPr>
            <p:cNvPr id="18" name="AutoShape 18"/>
            <p:cNvSpPr/>
            <p:nvPr/>
          </p:nvSpPr>
          <p:spPr>
            <a:xfrm flipV="1">
              <a:off x="1616081" y="10735"/>
              <a:ext cx="5240240" cy="11237731"/>
            </a:xfrm>
            <a:prstGeom prst="line">
              <a:avLst/>
            </a:prstGeom>
            <a:ln w="50800" cap="flat">
              <a:solidFill>
                <a:srgbClr val="BBCBCD"/>
              </a:solidFill>
              <a:prstDash val="solid"/>
              <a:headEnd type="none" w="sm" len="sm"/>
              <a:tailEnd type="none" w="sm" len="sm"/>
            </a:ln>
          </p:spPr>
        </p:sp>
        <p:sp>
          <p:nvSpPr>
            <p:cNvPr id="19" name="AutoShape 19"/>
            <p:cNvSpPr/>
            <p:nvPr/>
          </p:nvSpPr>
          <p:spPr>
            <a:xfrm flipV="1">
              <a:off x="2147101" y="10735"/>
              <a:ext cx="5240240" cy="11237731"/>
            </a:xfrm>
            <a:prstGeom prst="line">
              <a:avLst/>
            </a:prstGeom>
            <a:ln w="50800" cap="flat">
              <a:solidFill>
                <a:srgbClr val="BBCBCD"/>
              </a:solidFill>
              <a:prstDash val="solid"/>
              <a:headEnd type="none" w="sm" len="sm"/>
              <a:tailEnd type="none" w="sm" len="sm"/>
            </a:ln>
          </p:spPr>
        </p:sp>
        <p:sp>
          <p:nvSpPr>
            <p:cNvPr id="20" name="AutoShape 20"/>
            <p:cNvSpPr/>
            <p:nvPr/>
          </p:nvSpPr>
          <p:spPr>
            <a:xfrm flipV="1">
              <a:off x="2678121" y="10735"/>
              <a:ext cx="5240240" cy="11237731"/>
            </a:xfrm>
            <a:prstGeom prst="line">
              <a:avLst/>
            </a:prstGeom>
            <a:ln w="50800" cap="flat">
              <a:solidFill>
                <a:srgbClr val="BBCBCD"/>
              </a:solidFill>
              <a:prstDash val="solid"/>
              <a:headEnd type="none" w="sm" len="sm"/>
              <a:tailEnd type="none" w="sm" len="sm"/>
            </a:ln>
          </p:spPr>
        </p:sp>
        <p:sp>
          <p:nvSpPr>
            <p:cNvPr id="21" name="AutoShape 21"/>
            <p:cNvSpPr/>
            <p:nvPr/>
          </p:nvSpPr>
          <p:spPr>
            <a:xfrm flipV="1">
              <a:off x="3209142" y="10735"/>
              <a:ext cx="5240240" cy="11237731"/>
            </a:xfrm>
            <a:prstGeom prst="line">
              <a:avLst/>
            </a:prstGeom>
            <a:ln w="50800" cap="flat">
              <a:solidFill>
                <a:srgbClr val="BBCBCD"/>
              </a:solidFill>
              <a:prstDash val="solid"/>
              <a:headEnd type="none" w="sm" len="sm"/>
              <a:tailEnd type="none" w="sm" len="sm"/>
            </a:ln>
          </p:spPr>
        </p:sp>
        <p:sp>
          <p:nvSpPr>
            <p:cNvPr id="22" name="AutoShape 22"/>
            <p:cNvSpPr/>
            <p:nvPr/>
          </p:nvSpPr>
          <p:spPr>
            <a:xfrm flipV="1">
              <a:off x="3740162" y="10735"/>
              <a:ext cx="5240240" cy="11237731"/>
            </a:xfrm>
            <a:prstGeom prst="line">
              <a:avLst/>
            </a:prstGeom>
            <a:ln w="50800" cap="flat">
              <a:solidFill>
                <a:srgbClr val="BBCBCD"/>
              </a:solidFill>
              <a:prstDash val="solid"/>
              <a:headEnd type="none" w="sm" len="sm"/>
              <a:tailEnd type="none" w="sm" len="sm"/>
            </a:ln>
          </p:spPr>
        </p:sp>
        <p:sp>
          <p:nvSpPr>
            <p:cNvPr id="23" name="AutoShape 23"/>
            <p:cNvSpPr/>
            <p:nvPr/>
          </p:nvSpPr>
          <p:spPr>
            <a:xfrm flipV="1">
              <a:off x="4271182" y="10735"/>
              <a:ext cx="5240240" cy="11237731"/>
            </a:xfrm>
            <a:prstGeom prst="line">
              <a:avLst/>
            </a:prstGeom>
            <a:ln w="50800" cap="flat">
              <a:solidFill>
                <a:srgbClr val="BBCBCD"/>
              </a:solidFill>
              <a:prstDash val="solid"/>
              <a:headEnd type="none" w="sm" len="sm"/>
              <a:tailEnd type="none" w="sm" len="sm"/>
            </a:ln>
          </p:spPr>
        </p:sp>
        <p:sp>
          <p:nvSpPr>
            <p:cNvPr id="24" name="AutoShape 24"/>
            <p:cNvSpPr/>
            <p:nvPr/>
          </p:nvSpPr>
          <p:spPr>
            <a:xfrm flipV="1">
              <a:off x="4802202" y="10735"/>
              <a:ext cx="5240240" cy="11237731"/>
            </a:xfrm>
            <a:prstGeom prst="line">
              <a:avLst/>
            </a:prstGeom>
            <a:ln w="50800" cap="flat">
              <a:solidFill>
                <a:srgbClr val="BBCBCD"/>
              </a:solidFill>
              <a:prstDash val="solid"/>
              <a:headEnd type="none" w="sm" len="sm"/>
              <a:tailEnd type="none" w="sm" len="sm"/>
            </a:ln>
          </p:spPr>
        </p:sp>
      </p:grpSp>
      <p:sp>
        <p:nvSpPr>
          <p:cNvPr id="25" name="Freeform 25"/>
          <p:cNvSpPr/>
          <p:nvPr/>
        </p:nvSpPr>
        <p:spPr>
          <a:xfrm>
            <a:off x="15269824" y="7525518"/>
            <a:ext cx="3553803" cy="3002963"/>
          </a:xfrm>
          <a:custGeom>
            <a:avLst/>
            <a:gdLst/>
            <a:ahLst/>
            <a:cxnLst/>
            <a:rect l="l" t="t" r="r" b="b"/>
            <a:pathLst>
              <a:path w="3553803" h="3002963">
                <a:moveTo>
                  <a:pt x="0" y="0"/>
                </a:moveTo>
                <a:lnTo>
                  <a:pt x="3553802" y="0"/>
                </a:lnTo>
                <a:lnTo>
                  <a:pt x="3553802" y="3002963"/>
                </a:lnTo>
                <a:lnTo>
                  <a:pt x="0" y="3002963"/>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4560622" y="952500"/>
            <a:ext cx="9166757" cy="1219200"/>
          </a:xfrm>
          <a:prstGeom prst="rect">
            <a:avLst/>
          </a:prstGeom>
        </p:spPr>
        <p:txBody>
          <a:bodyPr lIns="0" tIns="0" rIns="0" bIns="0" rtlCol="0" anchor="t">
            <a:spAutoFit/>
          </a:bodyPr>
          <a:lstStyle/>
          <a:p>
            <a:pPr algn="ctr">
              <a:lnSpc>
                <a:spcPts val="8250"/>
              </a:lnSpc>
            </a:pPr>
            <a:r>
              <a:rPr lang="en-US" sz="7500" b="1">
                <a:solidFill>
                  <a:srgbClr val="438B95"/>
                </a:solidFill>
                <a:latin typeface="Avenir Bold"/>
                <a:ea typeface="Avenir Bold"/>
                <a:cs typeface="Avenir Bold"/>
                <a:sym typeface="Avenir Bold"/>
              </a:rPr>
              <a:t>BLOCK DIAGRAM</a:t>
            </a:r>
          </a:p>
        </p:txBody>
      </p:sp>
      <p:sp>
        <p:nvSpPr>
          <p:cNvPr id="27" name="Freeform 27"/>
          <p:cNvSpPr/>
          <p:nvPr/>
        </p:nvSpPr>
        <p:spPr>
          <a:xfrm>
            <a:off x="214068" y="271092"/>
            <a:ext cx="1629265" cy="1515216"/>
          </a:xfrm>
          <a:custGeom>
            <a:avLst/>
            <a:gdLst/>
            <a:ahLst/>
            <a:cxnLst/>
            <a:rect l="l" t="t" r="r" b="b"/>
            <a:pathLst>
              <a:path w="1629265" h="1515216">
                <a:moveTo>
                  <a:pt x="0" y="0"/>
                </a:moveTo>
                <a:lnTo>
                  <a:pt x="1629264" y="0"/>
                </a:lnTo>
                <a:lnTo>
                  <a:pt x="1629264" y="1515216"/>
                </a:lnTo>
                <a:lnTo>
                  <a:pt x="0" y="1515216"/>
                </a:lnTo>
                <a:lnTo>
                  <a:pt x="0" y="0"/>
                </a:lnTo>
                <a:close/>
              </a:path>
            </a:pathLst>
          </a:custGeom>
          <a:blipFill>
            <a:blip r:embed="rId5"/>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424</Words>
  <Application>Microsoft Office PowerPoint</Application>
  <PresentationFormat>Custom</PresentationFormat>
  <Paragraphs>69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Avenir</vt:lpstr>
      <vt:lpstr>Calibri</vt:lpstr>
      <vt:lpstr>Avenir Bold</vt:lpstr>
      <vt:lpstr>Avenir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DSP project</dc:title>
  <dc:creator>Pretom Das</dc:creator>
  <cp:lastModifiedBy>PRETOM DAS</cp:lastModifiedBy>
  <cp:revision>2</cp:revision>
  <dcterms:created xsi:type="dcterms:W3CDTF">2006-08-16T00:00:00Z</dcterms:created>
  <dcterms:modified xsi:type="dcterms:W3CDTF">2025-03-11T06:11:10Z</dcterms:modified>
  <dc:identifier>DAGhWUl8Nvw</dc:identifier>
</cp:coreProperties>
</file>